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778" r:id="rId3"/>
    <p:sldId id="779" r:id="rId4"/>
    <p:sldId id="780" r:id="rId5"/>
    <p:sldId id="626" r:id="rId6"/>
    <p:sldId id="627" r:id="rId7"/>
    <p:sldId id="624" r:id="rId8"/>
    <p:sldId id="569" r:id="rId9"/>
    <p:sldId id="257" r:id="rId10"/>
    <p:sldId id="6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2F2F2"/>
    <a:srgbClr val="FFD757"/>
    <a:srgbClr val="013958"/>
    <a:srgbClr val="346179"/>
    <a:srgbClr val="67889B"/>
    <a:srgbClr val="99B0BC"/>
    <a:srgbClr val="0D99BF"/>
    <a:srgbClr val="CACACA"/>
    <a:srgbClr val="8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36" autoAdjust="0"/>
  </p:normalViewPr>
  <p:slideViewPr>
    <p:cSldViewPr snapToGrid="0">
      <p:cViewPr varScale="1">
        <p:scale>
          <a:sx n="93" d="100"/>
          <a:sy n="93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Recover</c:v>
                </c:pt>
                <c:pt idx="1">
                  <c:v>Respond</c:v>
                </c:pt>
                <c:pt idx="2">
                  <c:v>Detect</c:v>
                </c:pt>
                <c:pt idx="3">
                  <c:v>Protect</c:v>
                </c:pt>
                <c:pt idx="4">
                  <c:v>Identify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1.58</c:v>
                </c:pt>
                <c:pt idx="1">
                  <c:v>10</c:v>
                </c:pt>
                <c:pt idx="2">
                  <c:v>10.9</c:v>
                </c:pt>
                <c:pt idx="3">
                  <c:v>22.1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F-4785-BDF1-76D1E1DFC7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Partially Met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Recover</c:v>
                </c:pt>
                <c:pt idx="1">
                  <c:v>Respond</c:v>
                </c:pt>
                <c:pt idx="2">
                  <c:v>Detect</c:v>
                </c:pt>
                <c:pt idx="3">
                  <c:v>Protect</c:v>
                </c:pt>
                <c:pt idx="4">
                  <c:v>Identify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2.21</c:v>
                </c:pt>
                <c:pt idx="1">
                  <c:v>2</c:v>
                </c:pt>
                <c:pt idx="2">
                  <c:v>3.3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F-4785-BDF1-76D1E1DFC7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Met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Recover</c:v>
                </c:pt>
                <c:pt idx="1">
                  <c:v>Respond</c:v>
                </c:pt>
                <c:pt idx="2">
                  <c:v>Detect</c:v>
                </c:pt>
                <c:pt idx="3">
                  <c:v>Protect</c:v>
                </c:pt>
                <c:pt idx="4">
                  <c:v>Identify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2.21</c:v>
                </c:pt>
                <c:pt idx="1">
                  <c:v>3</c:v>
                </c:pt>
                <c:pt idx="2">
                  <c:v>3.8</c:v>
                </c:pt>
                <c:pt idx="3">
                  <c:v>5.9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1F-4785-BDF1-76D1E1DFC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54686479"/>
        <c:axId val="401047871"/>
      </c:barChart>
      <c:catAx>
        <c:axId val="354686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NIST Core Functions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47871"/>
        <c:crosses val="autoZero"/>
        <c:auto val="1"/>
        <c:lblAlgn val="ctr"/>
        <c:lblOffset val="100"/>
        <c:noMultiLvlLbl val="0"/>
      </c:catAx>
      <c:valAx>
        <c:axId val="4010478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Controls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686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6974E-D944-4473-B267-DA672F49BFA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A47BF-6893-459E-9088-CD8F97D3E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A47BF-6893-459E-9088-CD8F97D3E3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A47BF-6893-459E-9088-CD8F97D3E3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9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This slide uses an excel sheet behind the chart to show percentages of met, partially met, or not met controls against the NIST CSF.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0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8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A47BF-6893-459E-9088-CD8F97D3E3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5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9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6E47-D13E-4223-8507-42ED5C09D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2B6A3-C5C9-47A1-9E23-BC55EB838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4798C-67DA-45E1-8FA7-32C789AC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B846-BE6F-40DC-ADB1-8165FC25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2F92C-2CF5-4B61-B742-0AE0682D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479E-7C66-4329-97A1-389A85F0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3ED54-6C02-4FD7-B5FE-1E23DE1BD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AE002-5FBE-4C6C-B1C7-1ED9AEE95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2BB4B-476C-412E-B84D-15B5E54E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9C241-1746-46D3-A635-C4149018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97265-13A4-4D74-8244-8A709B76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6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AE0F-DFCF-4DD7-A1CF-121578EB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382C5-2E7E-462B-B974-8FE8710EC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89EC1-3F42-4CD1-AFBC-553C4132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A23C-64AD-4DE3-8EB1-A0ACA053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D412F-5245-4714-B9D9-4BB957B4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7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5FAA4-DF8A-457A-85CD-6174C7936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7411D-5E9F-4B94-8F93-F76EFB86D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F4D5D-778B-4526-A777-7C605495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F354B-DC20-4659-A564-485BE359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22010-712E-42F4-86A5-5FFE659E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9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9913E8-9A40-414E-A6FF-CE44B2593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D930D-5EEF-420B-A55E-8DCC9C333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040" y="2057400"/>
            <a:ext cx="5638800" cy="1371599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3DDDB9-D8A9-4699-B142-6F1318DF76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8040" y="-1828800"/>
            <a:ext cx="2236080" cy="704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222EC-8149-4058-8B0E-11C8C1AD67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4000" y="2565400"/>
            <a:ext cx="1828800" cy="4576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ADCF9F-11A9-4516-9D30-ABABA8DA8A3F}"/>
              </a:ext>
            </a:extLst>
          </p:cNvPr>
          <p:cNvCxnSpPr/>
          <p:nvPr userDrawn="1"/>
        </p:nvCxnSpPr>
        <p:spPr>
          <a:xfrm>
            <a:off x="3919182" y="2057400"/>
            <a:ext cx="0" cy="13715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9913E8-9A40-414E-A6FF-CE44B2593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" y="1673"/>
            <a:ext cx="12186049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D930D-5EEF-420B-A55E-8DCC9C333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2057400"/>
            <a:ext cx="5638800" cy="1371599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3DDDB9-D8A9-4699-B142-6F1318DF76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8040" y="-1828800"/>
            <a:ext cx="2236080" cy="704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222EC-8149-4058-8B0E-11C8C1AD67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360" y="2565400"/>
            <a:ext cx="1828800" cy="4576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ADCF9F-11A9-4516-9D30-ABABA8DA8A3F}"/>
              </a:ext>
            </a:extLst>
          </p:cNvPr>
          <p:cNvCxnSpPr/>
          <p:nvPr userDrawn="1"/>
        </p:nvCxnSpPr>
        <p:spPr>
          <a:xfrm>
            <a:off x="3024542" y="2057400"/>
            <a:ext cx="0" cy="13715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2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3DDDB9-D8A9-4699-B142-6F1318DF7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8040" y="-1828800"/>
            <a:ext cx="2236080" cy="7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796414"/>
            <a:ext cx="1573161" cy="363793"/>
          </a:xfrm>
          <a:prstGeom prst="rect">
            <a:avLst/>
          </a:prstGeom>
          <a:solidFill>
            <a:schemeClr val="bg1"/>
          </a:solidFill>
          <a:ln w="19050">
            <a:noFill/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917677" y="783729"/>
            <a:ext cx="356649" cy="324227"/>
          </a:xfrm>
          <a:prstGeom prst="ellipse">
            <a:avLst/>
          </a:prstGeom>
          <a:solidFill>
            <a:schemeClr val="bg1"/>
          </a:solidFill>
          <a:ln w="19050">
            <a:noFill/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22C37-892E-4392-8705-DF4247AC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717"/>
            <a:ext cx="12192000" cy="109537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EB60D-73AB-427D-832A-CB2084AC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0C423C-61E1-4519-8F5A-0DE077CCF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429728"/>
            <a:ext cx="486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8EE89C3-A19A-416E-9DE7-53F0EA1F16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3B0DD-A362-489F-9A6B-114C83D87E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477000"/>
            <a:ext cx="1053360" cy="2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1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C8D6C-D155-49C5-B409-BE67A6F46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E3AF5A-7574-4DB1-8ECF-A851F88A97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1219200"/>
            <a:ext cx="1828800" cy="4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47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C8D6C-D155-49C5-B409-BE67A6F46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5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E733-104D-49F2-BC6A-54D58ED8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C0DAE-D488-4B89-A938-7911FCA5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Cynet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Welcom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Kit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5D1C1-0B0D-414F-BE84-D46B4C3B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89C3-A19A-416E-9DE7-53F0EA1F16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7B89B-E455-42A2-847A-083982939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477000"/>
            <a:ext cx="1053360" cy="2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1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1CB3-929A-4A9D-B8ED-0C4B94BF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11" y="61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E1CBE-0730-4C38-B52A-FBEE5D5B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11" y="1466697"/>
            <a:ext cx="10515600" cy="4351338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1pPr>
            <a:lvl2pPr marL="685800" indent="-228600">
              <a:buClr>
                <a:schemeClr val="accent2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DC09D-C74F-4365-918F-31F3EE94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FE281-B418-4E63-8FC5-F2B7BE71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1CD16-5E35-4D0C-A197-E019C3AE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46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01939-7C4A-4BD3-B225-FE61421A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Cynet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Welcom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365A3-D4FA-4007-B06F-E773F12B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89C3-A19A-416E-9DE7-53F0EA1F16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64A4C-4CE8-4014-8905-8233AB2C49D2}"/>
              </a:ext>
            </a:extLst>
          </p:cNvPr>
          <p:cNvSpPr/>
          <p:nvPr userDrawn="1"/>
        </p:nvSpPr>
        <p:spPr>
          <a:xfrm>
            <a:off x="1" y="1003496"/>
            <a:ext cx="2110153" cy="70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4AEAA-FFF8-4E2F-92F1-1A4C38C08B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477000"/>
            <a:ext cx="1053360" cy="2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29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01939-7C4A-4BD3-B225-FE61421A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Cynet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Welcom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365A3-D4FA-4007-B06F-E773F12B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78EE89C3-A19A-416E-9DE7-53F0EA1F16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64A4C-4CE8-4014-8905-8233AB2C49D2}"/>
              </a:ext>
            </a:extLst>
          </p:cNvPr>
          <p:cNvSpPr/>
          <p:nvPr userDrawn="1"/>
        </p:nvSpPr>
        <p:spPr>
          <a:xfrm>
            <a:off x="1" y="1003496"/>
            <a:ext cx="2110153" cy="70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41A3D5B-D17D-40E9-8DBC-52C84FBDEFAE}"/>
              </a:ext>
            </a:extLst>
          </p:cNvPr>
          <p:cNvSpPr/>
          <p:nvPr userDrawn="1"/>
        </p:nvSpPr>
        <p:spPr>
          <a:xfrm>
            <a:off x="0" y="6201521"/>
            <a:ext cx="12192000" cy="169958"/>
          </a:xfrm>
          <a:prstGeom prst="rect">
            <a:avLst/>
          </a:prstGeom>
          <a:solidFill>
            <a:schemeClr val="bg1"/>
          </a:solidFill>
          <a:ln w="19050">
            <a:noFill/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08336-6872-451F-AD64-558214FDB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477000"/>
            <a:ext cx="1053360" cy="2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1CB3-929A-4A9D-B8ED-0C4B94BF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11" y="6197"/>
            <a:ext cx="10515600" cy="1325563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E1CBE-0730-4C38-B52A-FBEE5D5B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11" y="1466697"/>
            <a:ext cx="10515600" cy="4351338"/>
          </a:xfrm>
        </p:spPr>
        <p:txBody>
          <a:bodyPr/>
          <a:lstStyle>
            <a:lvl1pPr marL="228600" indent="-2286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685800" indent="-2286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DC09D-C74F-4365-918F-31F3EE94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FE281-B418-4E63-8FC5-F2B7BE71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1CD16-5E35-4D0C-A197-E019C3AE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3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EDBD-1E59-47A0-9E06-20099EC9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39BD2-54D3-433C-AF0C-382B1C18F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96687-D7D4-4375-8AB6-EECC852B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D3D6-EA51-49A1-9ECB-C2467F28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7B7C4-630A-424F-8C28-01AD0898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53A4-8D64-46E4-8BDA-1A0514E2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0436-4632-45FB-BABE-C28BB4E8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7C4AB-A81F-4E1A-ADD2-081800BFC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F3183-16C9-40C5-B7A2-67F526C0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E295A-58FA-4C39-89AF-9AAA0E07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BD20A-429D-4F7B-83B3-6B8CF1FA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F944-A01C-4ED4-82FF-22AAE171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03A65-2482-4CB2-B9B6-04F60D71E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D9001-DB06-439A-BD0B-8B4748C45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2C33C-20D7-4F1F-958E-D20F48018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D6A51-D9FE-44A1-8856-C85C3FDC1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4B62C-5388-4403-8B9C-80184AF0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04DE48-5F42-4F55-9C47-8E71902B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E65F2B-4261-473B-A21D-178AB24E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CA29-741D-48F4-897F-A5FDF4D1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7F443-2BE6-45BB-B395-33375A59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B125C-134E-4535-BAB4-B49DDC23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36018-ECA2-460A-80B6-42C2111F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02018-1DC5-4D42-B85D-39605605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744B8-0AF8-419B-8E26-FE3B6CE4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BC88A-1CA1-4D64-94A9-8204E94E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0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D03F-6B33-41E9-8745-D6DCB964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79AF6-FA7F-41A0-8390-9D52C0DAA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CF1EC-CFB4-446A-B13B-6E271A4CD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AFE99-AD10-47A5-A9FB-6A39156D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A9029-78EF-4D3C-9593-673553DF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96356-7F62-4C4C-AB2A-F8361D1D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B2321-587D-4863-BA4A-F9C56AC5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02151-A50E-41BF-BAFC-53B7461A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6C65E-38B0-42BA-AD3B-EDE4368A0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0D95-2660-403E-A31A-E663A88760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47540-3820-4C59-B372-09E612F43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D257B-F20B-4FA4-A589-35AC6BCF7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27FC-75C7-4040-A124-69CE57567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accent2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accent2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accent2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accent2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accent2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EE58A-410E-4CF3-8D48-FF4B1E52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48" y="247137"/>
            <a:ext cx="10515600" cy="1095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A3339-6ABC-4301-B251-F5E145AB8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825626"/>
            <a:ext cx="10515600" cy="416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496D7-FCAA-4D09-8E94-F0E6B7A89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7368" y="7620000"/>
            <a:ext cx="1724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en-US">
                <a:solidFill>
                  <a:prstClr val="black">
                    <a:tint val="75000"/>
                  </a:prstClr>
                </a:solidFill>
              </a:rPr>
              <a:t>Cynet Welcom Kit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613E3-3B4C-4537-9B29-B7E51182D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429728"/>
            <a:ext cx="486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8EE89C3-A19A-416E-9DE7-53F0EA1F16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6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914377" rtl="0" eaLnBrk="1" latinLnBrk="0" hangingPunct="1">
        <a:lnSpc>
          <a:spcPct val="90000"/>
        </a:lnSpc>
        <a:spcBef>
          <a:spcPts val="1000"/>
        </a:spcBef>
        <a:buClr>
          <a:srgbClr val="129F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304792" algn="l" defTabSz="914377" rtl="0" eaLnBrk="1" latinLnBrk="0" hangingPunct="1">
        <a:lnSpc>
          <a:spcPct val="90000"/>
        </a:lnSpc>
        <a:spcBef>
          <a:spcPts val="500"/>
        </a:spcBef>
        <a:buClr>
          <a:srgbClr val="129F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304792" algn="l" defTabSz="914377" rtl="0" eaLnBrk="1" latinLnBrk="0" hangingPunct="1">
        <a:lnSpc>
          <a:spcPct val="90000"/>
        </a:lnSpc>
        <a:spcBef>
          <a:spcPts val="500"/>
        </a:spcBef>
        <a:buClr>
          <a:srgbClr val="129F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70" indent="-304792" algn="l" defTabSz="914377" rtl="0" eaLnBrk="1" latinLnBrk="0" hangingPunct="1">
        <a:lnSpc>
          <a:spcPct val="90000"/>
        </a:lnSpc>
        <a:spcBef>
          <a:spcPts val="500"/>
        </a:spcBef>
        <a:buClr>
          <a:srgbClr val="129F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62" indent="-304792" algn="l" defTabSz="914377" rtl="0" eaLnBrk="1" latinLnBrk="0" hangingPunct="1">
        <a:lnSpc>
          <a:spcPct val="90000"/>
        </a:lnSpc>
        <a:spcBef>
          <a:spcPts val="500"/>
        </a:spcBef>
        <a:buClr>
          <a:srgbClr val="129FC4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dechannelsec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chart" Target="../charts/chart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9" Type="http://schemas.openxmlformats.org/officeDocument/2006/relationships/notesSlide" Target="../notesSlides/notesSlide6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tags" Target="../tags/tag71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tags" Target="../tags/tag70.xml"/><Relationship Id="rId38" Type="http://schemas.openxmlformats.org/officeDocument/2006/relationships/slideLayout" Target="../slideLayouts/slideLayout8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tags" Target="../tags/tag66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tags" Target="../tags/tag69.xml"/><Relationship Id="rId37" Type="http://schemas.openxmlformats.org/officeDocument/2006/relationships/tags" Target="../tags/tag74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36" Type="http://schemas.openxmlformats.org/officeDocument/2006/relationships/tags" Target="../tags/tag73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tags" Target="../tags/tag68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tags" Target="../tags/tag67.xml"/><Relationship Id="rId35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55C21-73B8-40EB-833B-14C491518F70}"/>
              </a:ext>
            </a:extLst>
          </p:cNvPr>
          <p:cNvSpPr/>
          <p:nvPr/>
        </p:nvSpPr>
        <p:spPr>
          <a:xfrm>
            <a:off x="2000850" y="6412659"/>
            <a:ext cx="2159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Created by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SideChannel</a:t>
            </a:r>
            <a:endParaRPr lang="en-US" sz="16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2D6D9CE-FC79-4905-B899-7EA3561FA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740" y="10531"/>
            <a:ext cx="1736174" cy="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218D-B342-4C99-8DC5-BBE2AAD7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Readme: Slides Guidelines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9E4EDA-36CA-42EB-AD2D-C1052DD7F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568241"/>
              </p:ext>
            </p:extLst>
          </p:nvPr>
        </p:nvGraphicFramePr>
        <p:xfrm>
          <a:off x="549708" y="1057941"/>
          <a:ext cx="11269560" cy="4942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124">
                  <a:extLst>
                    <a:ext uri="{9D8B030D-6E8A-4147-A177-3AD203B41FA5}">
                      <a16:colId xmlns:a16="http://schemas.microsoft.com/office/drawing/2014/main" val="4189376346"/>
                    </a:ext>
                  </a:extLst>
                </a:gridCol>
                <a:gridCol w="10469436">
                  <a:extLst>
                    <a:ext uri="{9D8B030D-6E8A-4147-A177-3AD203B41FA5}">
                      <a16:colId xmlns:a16="http://schemas.microsoft.com/office/drawing/2014/main" val="4143411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SLIDE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7113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137160" marR="137160" marT="137160" marB="137160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General framing of NIST framework as common language.</a:t>
                      </a:r>
                    </a:p>
                  </a:txBody>
                  <a:tcPr marL="137160" marR="137160" marT="137160" marB="137160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62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NIST CSF deep dive to use per specific needs.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22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NIST scorecard. To fill this you must map your existing technologies and procedures to the detailed NIST 800-171 controls’ list. Alternatively, if you’re engaged in a 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party assessment, present the interim results. That way or the other, you’ll need to populate a NIST 800-171 controls’ spreadsheet to aggregate into a bar chart.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37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Map the various security stakeholders within your organization + description of delivered success.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2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Operational metrics, divided to two parts: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Security technologies – the example in this slides includes events from firewall and endpoint. In real life you’ll include the outputs of your entire security stack.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Security team -  overall number + selected examples. We suggest to pick three that represent the events in the given timeframe. Each example can trigger elaboration on the related security risk and needs.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08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Concise risk metric dashboard that you fill according to your security posture.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36517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09E62AB-6912-49C2-B6A0-5E4EB620B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1" y="6307867"/>
            <a:ext cx="1720125" cy="4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A19E-6CFD-40C5-B060-FD8D9F5B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C8DA-1466-48F4-9B9D-648882ED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Cyber Security Strategy</a:t>
            </a:r>
          </a:p>
          <a:p>
            <a:pPr>
              <a:lnSpc>
                <a:spcPct val="150000"/>
              </a:lnSpc>
            </a:pPr>
            <a:r>
              <a:rPr lang="en-US" dirty="0"/>
              <a:t>NIST Cyber Security Framework Scorecard</a:t>
            </a:r>
          </a:p>
          <a:p>
            <a:pPr>
              <a:lnSpc>
                <a:spcPct val="150000"/>
              </a:lnSpc>
            </a:pPr>
            <a:r>
              <a:rPr lang="en-US" dirty="0"/>
              <a:t>Cyber Security Governance</a:t>
            </a:r>
          </a:p>
          <a:p>
            <a:pPr>
              <a:lnSpc>
                <a:spcPct val="150000"/>
              </a:lnSpc>
            </a:pPr>
            <a:r>
              <a:rPr lang="en-US" dirty="0"/>
              <a:t>Defense – Operational Metrics</a:t>
            </a:r>
          </a:p>
          <a:p>
            <a:pPr>
              <a:lnSpc>
                <a:spcPct val="150000"/>
              </a:lnSpc>
            </a:pPr>
            <a:r>
              <a:rPr lang="en-US" dirty="0"/>
              <a:t>Defense – Risk Matrix Dashboard</a:t>
            </a:r>
          </a:p>
        </p:txBody>
      </p:sp>
    </p:spTree>
    <p:extLst>
      <p:ext uri="{BB962C8B-B14F-4D97-AF65-F5344CB8AC3E}">
        <p14:creationId xmlns:p14="http://schemas.microsoft.com/office/powerpoint/2010/main" val="79898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9154-CC13-4494-B301-4262C63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26" y="6197"/>
            <a:ext cx="10515600" cy="1325563"/>
          </a:xfrm>
        </p:spPr>
        <p:txBody>
          <a:bodyPr/>
          <a:lstStyle/>
          <a:p>
            <a:r>
              <a:rPr lang="en-US" dirty="0"/>
              <a:t>Cyber Security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79753-42E2-4F72-8E93-49D0BEB4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26" y="1240555"/>
            <a:ext cx="10146104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Design, implement and continually improve a cyber discipline aligned to the National Institute of Standards and Technology cybersecurity framework (NIST CSF)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912DDC-53F8-4224-9B24-7ED3917AD50D}"/>
              </a:ext>
            </a:extLst>
          </p:cNvPr>
          <p:cNvSpPr/>
          <p:nvPr/>
        </p:nvSpPr>
        <p:spPr>
          <a:xfrm>
            <a:off x="618914" y="4049191"/>
            <a:ext cx="1689463" cy="827314"/>
          </a:xfrm>
          <a:prstGeom prst="roundRect">
            <a:avLst>
              <a:gd name="adj" fmla="val 5971"/>
            </a:avLst>
          </a:prstGeom>
          <a:ln>
            <a:noFill/>
          </a:ln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7F1FA5-EAB6-4579-9E93-D46CFFC28DF5}"/>
              </a:ext>
            </a:extLst>
          </p:cNvPr>
          <p:cNvSpPr/>
          <p:nvPr/>
        </p:nvSpPr>
        <p:spPr>
          <a:xfrm>
            <a:off x="2801934" y="4049191"/>
            <a:ext cx="1689463" cy="827314"/>
          </a:xfrm>
          <a:prstGeom prst="roundRect">
            <a:avLst>
              <a:gd name="adj" fmla="val 5971"/>
            </a:avLst>
          </a:prstGeom>
          <a:ln>
            <a:noFill/>
          </a:ln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PROTECT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322A60-DDCC-45CC-821A-E0539CF3FFD4}"/>
              </a:ext>
            </a:extLst>
          </p:cNvPr>
          <p:cNvSpPr/>
          <p:nvPr/>
        </p:nvSpPr>
        <p:spPr>
          <a:xfrm>
            <a:off x="4984954" y="4049191"/>
            <a:ext cx="1689463" cy="827314"/>
          </a:xfrm>
          <a:prstGeom prst="roundRect">
            <a:avLst>
              <a:gd name="adj" fmla="val 5971"/>
            </a:avLst>
          </a:prstGeom>
          <a:ln>
            <a:noFill/>
          </a:ln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D216AF-992A-4EAE-818C-4A8E15D30940}"/>
              </a:ext>
            </a:extLst>
          </p:cNvPr>
          <p:cNvSpPr/>
          <p:nvPr/>
        </p:nvSpPr>
        <p:spPr>
          <a:xfrm>
            <a:off x="7167974" y="4049191"/>
            <a:ext cx="1689463" cy="827314"/>
          </a:xfrm>
          <a:prstGeom prst="roundRect">
            <a:avLst>
              <a:gd name="adj" fmla="val 5971"/>
            </a:avLst>
          </a:prstGeom>
          <a:ln>
            <a:noFill/>
          </a:ln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85BC93-3334-4347-9431-1DF0F46590E8}"/>
              </a:ext>
            </a:extLst>
          </p:cNvPr>
          <p:cNvSpPr/>
          <p:nvPr/>
        </p:nvSpPr>
        <p:spPr>
          <a:xfrm>
            <a:off x="9350995" y="4049191"/>
            <a:ext cx="1689463" cy="827314"/>
          </a:xfrm>
          <a:prstGeom prst="roundRect">
            <a:avLst>
              <a:gd name="adj" fmla="val 5971"/>
            </a:avLst>
          </a:prstGeom>
          <a:ln>
            <a:noFill/>
          </a:ln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RECOVER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8E86E6-7FE7-4D26-991A-3D69F6371C6D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2308377" y="4462848"/>
            <a:ext cx="4935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6CAEAC-7EED-4746-8A6D-F9AA0170432D}"/>
              </a:ext>
            </a:extLst>
          </p:cNvPr>
          <p:cNvCxnSpPr>
            <a:cxnSpLocks/>
          </p:cNvCxnSpPr>
          <p:nvPr/>
        </p:nvCxnSpPr>
        <p:spPr>
          <a:xfrm>
            <a:off x="4491138" y="4462848"/>
            <a:ext cx="4935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C77504-14CB-4FB9-869B-E2BB710F060F}"/>
              </a:ext>
            </a:extLst>
          </p:cNvPr>
          <p:cNvCxnSpPr>
            <a:cxnSpLocks/>
          </p:cNvCxnSpPr>
          <p:nvPr/>
        </p:nvCxnSpPr>
        <p:spPr>
          <a:xfrm>
            <a:off x="6673899" y="4462848"/>
            <a:ext cx="4935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B54798-AE63-4B87-988F-BBB073A6086B}"/>
              </a:ext>
            </a:extLst>
          </p:cNvPr>
          <p:cNvCxnSpPr>
            <a:cxnSpLocks/>
          </p:cNvCxnSpPr>
          <p:nvPr/>
        </p:nvCxnSpPr>
        <p:spPr>
          <a:xfrm>
            <a:off x="8856660" y="4462848"/>
            <a:ext cx="4935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93C2DDB-E252-4BE1-A5E2-451B6AC8F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278" y="3675153"/>
            <a:ext cx="558265" cy="548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41D73F-29ED-4054-8642-561218F0D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65" y="3675153"/>
            <a:ext cx="656924" cy="6400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ABE1FA-1D9C-4ADA-BCE8-1B9BE56EF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576" y="3665528"/>
            <a:ext cx="558265" cy="5582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9ED0B9-361A-4A56-A43D-08AE47A6F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573" y="3649610"/>
            <a:ext cx="558265" cy="6656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D51321-8004-4A57-8E5D-D0FDB451A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9403" y="3649610"/>
            <a:ext cx="612646" cy="6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7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E7CC5D9-D356-4E8E-A373-B82D5ED01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097762"/>
              </p:ext>
            </p:extLst>
          </p:nvPr>
        </p:nvGraphicFramePr>
        <p:xfrm>
          <a:off x="6019393" y="236204"/>
          <a:ext cx="5810864" cy="633865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45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693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600" b="1" kern="1200" dirty="0">
                          <a:solidFill>
                            <a:schemeClr val="accent1"/>
                          </a:solidFill>
                        </a:rPr>
                        <a:t>BUSINESS</a:t>
                      </a:r>
                      <a:r>
                        <a:rPr lang="en-US" sz="1600" b="1" kern="1200" baseline="0" dirty="0">
                          <a:solidFill>
                            <a:schemeClr val="accent1"/>
                          </a:solidFill>
                        </a:rPr>
                        <a:t> OPPORTUNITY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640" marR="274320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accent1"/>
                          </a:solidFill>
                        </a:rPr>
                        <a:t>KEY ENABLERS</a:t>
                      </a:r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274320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641261"/>
                  </a:ext>
                </a:extLst>
              </a:tr>
              <a:tr h="713681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/>
                        <a:t>Develop the organizational understanding of cybersecurity risk to manage it and its impact on systems, data, employees, and capabilities.</a:t>
                      </a:r>
                    </a:p>
                  </a:txBody>
                  <a:tcPr marL="548640" marR="274320" marT="91440" marB="91440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Business Context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Asset Management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Governance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Risk Assessment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Risk Management Strategy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274320" marT="91440" marB="91440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465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/>
                        <a:t>Develop and implement the appropriate safeguards to ensure delivery of critical infrastructure services.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640" marR="274320" marT="91440" marB="91440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Access Control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Awareness and Training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Data Security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Information Protection Policies and Procedures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Proactive Maintenance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Protective Technology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274320" marT="91440" marB="91440" horzOverflow="overflow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754">
                <a:tc>
                  <a:txBody>
                    <a:bodyPr/>
                    <a:lstStyle/>
                    <a:p>
                      <a:pPr marL="0" marR="0" lvl="0" indent="0" algn="l" defTabSz="1141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/>
                        <a:t>Develop and implement the appropriate activities to identify the occurrence of a cybersecurity event.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640" marR="274320" marT="91440" marB="91440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Anomaly and Event Detection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Security Continuous Monitoring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Detection Processes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274320" marT="91440" marB="91440" horzOverflow="overflow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254523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/>
                        <a:t>Develop and implement the appropriate activities to take action regarding a detected cybersecurity event.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640" marR="274320" marT="91440" marB="91440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Incident Response Planning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Communications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Analysis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Mitigation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274320" marT="91440" marB="91440" horzOverflow="overflow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617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/>
                        <a:t>Develop and implement the appropriate activities to maintain plans for resilience and to restore any capabilities that were impaired due to a cybersecurity event.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640" marR="274320" marT="91440" marB="91440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Incident Recovery Planning</a:t>
                      </a:r>
                    </a:p>
                    <a:p>
                      <a:pPr marL="171450" marR="0" lvl="0" indent="-17145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/>
                        <a:t>Communications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274320" marT="91440" marB="91440" horzOverflow="overflow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C3C55F2F-4D9D-4A69-BBDE-ACE6CBBCCE2F}"/>
              </a:ext>
            </a:extLst>
          </p:cNvPr>
          <p:cNvSpPr/>
          <p:nvPr/>
        </p:nvSpPr>
        <p:spPr>
          <a:xfrm flipV="1">
            <a:off x="560832" y="5221770"/>
            <a:ext cx="4236857" cy="57691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D90235D-B501-48E1-9076-0358C04F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3" y="1148189"/>
            <a:ext cx="3664118" cy="759908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+mn-lt"/>
              </a:rPr>
              <a:t>NIST CSF </a:t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Deep Dive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1EF3DA-52E7-4D85-B59B-38F6A725517F}"/>
              </a:ext>
            </a:extLst>
          </p:cNvPr>
          <p:cNvSpPr/>
          <p:nvPr/>
        </p:nvSpPr>
        <p:spPr>
          <a:xfrm>
            <a:off x="4671960" y="798553"/>
            <a:ext cx="1689463" cy="827314"/>
          </a:xfrm>
          <a:prstGeom prst="roundRect">
            <a:avLst>
              <a:gd name="adj" fmla="val 5971"/>
            </a:avLst>
          </a:prstGeom>
          <a:ln>
            <a:noFill/>
          </a:ln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8F98AE-E40E-4837-A632-AEA647ED7957}"/>
              </a:ext>
            </a:extLst>
          </p:cNvPr>
          <p:cNvSpPr/>
          <p:nvPr/>
        </p:nvSpPr>
        <p:spPr>
          <a:xfrm>
            <a:off x="4671960" y="2190327"/>
            <a:ext cx="1689463" cy="827314"/>
          </a:xfrm>
          <a:prstGeom prst="roundRect">
            <a:avLst>
              <a:gd name="adj" fmla="val 5971"/>
            </a:avLst>
          </a:prstGeom>
          <a:ln>
            <a:noFill/>
          </a:ln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PROTECT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E1A844-4765-4CC5-858A-784EFB0922E4}"/>
              </a:ext>
            </a:extLst>
          </p:cNvPr>
          <p:cNvSpPr/>
          <p:nvPr/>
        </p:nvSpPr>
        <p:spPr>
          <a:xfrm>
            <a:off x="4671961" y="3454692"/>
            <a:ext cx="1689463" cy="827314"/>
          </a:xfrm>
          <a:prstGeom prst="roundRect">
            <a:avLst>
              <a:gd name="adj" fmla="val 5971"/>
            </a:avLst>
          </a:prstGeom>
          <a:ln>
            <a:noFill/>
          </a:ln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D06D87-DD54-42F0-92E8-DD8DF2BE1E32}"/>
              </a:ext>
            </a:extLst>
          </p:cNvPr>
          <p:cNvSpPr/>
          <p:nvPr/>
        </p:nvSpPr>
        <p:spPr>
          <a:xfrm>
            <a:off x="4671962" y="4543180"/>
            <a:ext cx="1689463" cy="827314"/>
          </a:xfrm>
          <a:prstGeom prst="roundRect">
            <a:avLst>
              <a:gd name="adj" fmla="val 5971"/>
            </a:avLst>
          </a:prstGeom>
          <a:ln>
            <a:noFill/>
          </a:ln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6A66A8-F5BF-46EA-847F-8933A49A517A}"/>
              </a:ext>
            </a:extLst>
          </p:cNvPr>
          <p:cNvSpPr/>
          <p:nvPr/>
        </p:nvSpPr>
        <p:spPr>
          <a:xfrm>
            <a:off x="4671962" y="5638503"/>
            <a:ext cx="1689463" cy="827314"/>
          </a:xfrm>
          <a:prstGeom prst="roundRect">
            <a:avLst>
              <a:gd name="adj" fmla="val 5971"/>
            </a:avLst>
          </a:prstGeom>
          <a:ln>
            <a:noFill/>
          </a:ln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RECOVER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1A5F1B-65EE-47B2-9F86-1E71FF6FBC01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5516692" y="1625867"/>
            <a:ext cx="0" cy="564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E7C5B0-EF4D-4589-8A3B-47F0A6F1D3C9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516692" y="3022048"/>
            <a:ext cx="1" cy="432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154C91-C5F3-4E05-902A-2DF194044B77}"/>
              </a:ext>
            </a:extLst>
          </p:cNvPr>
          <p:cNvCxnSpPr>
            <a:cxnSpLocks/>
          </p:cNvCxnSpPr>
          <p:nvPr/>
        </p:nvCxnSpPr>
        <p:spPr>
          <a:xfrm>
            <a:off x="5516692" y="4280577"/>
            <a:ext cx="0" cy="262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B25FCC-5856-4B9C-BAEF-1A37DD5675BE}"/>
              </a:ext>
            </a:extLst>
          </p:cNvPr>
          <p:cNvCxnSpPr>
            <a:cxnSpLocks/>
          </p:cNvCxnSpPr>
          <p:nvPr/>
        </p:nvCxnSpPr>
        <p:spPr>
          <a:xfrm>
            <a:off x="5516692" y="5362126"/>
            <a:ext cx="0" cy="262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4ECB7747-3117-4C78-8179-2D0AA230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906" y="3555676"/>
            <a:ext cx="558265" cy="5486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27D729-A8B3-424B-A73D-E7E47C707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781" y="2325009"/>
            <a:ext cx="656924" cy="640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AA36B0-7B9A-4C54-A6BE-F5DC44D08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428" y="915587"/>
            <a:ext cx="558265" cy="5582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ACB6B6-D8D2-4A9E-A745-7B0357A2B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064" y="4721836"/>
            <a:ext cx="460150" cy="5486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66DCDE-944F-49C0-903E-0F264052A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378" y="5823071"/>
            <a:ext cx="527164" cy="5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4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C2F95EDB-F596-4217-87CE-81D068E48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757019"/>
              </p:ext>
            </p:extLst>
          </p:nvPr>
        </p:nvGraphicFramePr>
        <p:xfrm>
          <a:off x="483604" y="978288"/>
          <a:ext cx="7047497" cy="520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1053" name="Title 1">
            <a:extLst>
              <a:ext uri="{FF2B5EF4-FFF2-40B4-BE49-F238E27FC236}">
                <a16:creationId xmlns:a16="http://schemas.microsoft.com/office/drawing/2014/main" id="{6EB4786E-C6EA-4D85-BBA4-BF3FF6A8568D}"/>
              </a:ext>
            </a:extLst>
          </p:cNvPr>
          <p:cNvSpPr txBox="1">
            <a:spLocks/>
          </p:cNvSpPr>
          <p:nvPr/>
        </p:nvSpPr>
        <p:spPr>
          <a:xfrm>
            <a:off x="483604" y="245469"/>
            <a:ext cx="11708397" cy="80294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b="1" kern="1200" baseline="0">
                <a:solidFill>
                  <a:srgbClr val="3A3B3C"/>
                </a:solidFill>
                <a:effectLst/>
                <a:latin typeface="Arial"/>
                <a:ea typeface="+mj-ea"/>
                <a:cs typeface="+mj-cs"/>
              </a:defRPr>
            </a:lvl1pPr>
          </a:lstStyle>
          <a:p>
            <a:r>
              <a:rPr lang="en-US" sz="4000" b="0" dirty="0">
                <a:solidFill>
                  <a:schemeClr val="accent1"/>
                </a:solidFill>
                <a:latin typeface="+mj-lt"/>
              </a:rPr>
              <a:t>NIST Cyber Security Framework Scorecard</a:t>
            </a:r>
          </a:p>
        </p:txBody>
      </p:sp>
      <p:sp>
        <p:nvSpPr>
          <p:cNvPr id="2023" name="OTLSHAPE_TB_00000000000000000000000000000000_LeftEndCaps" hidden="1">
            <a:extLst>
              <a:ext uri="{FF2B5EF4-FFF2-40B4-BE49-F238E27FC236}">
                <a16:creationId xmlns:a16="http://schemas.microsoft.com/office/drawing/2014/main" id="{B039598A-2C6B-4F79-BCE4-8FF92A76281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0952" y="5212834"/>
            <a:ext cx="621965" cy="3693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ED7D31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2097" name="OTLSHAPE_T_f3468409aee545e584060781ba3adee5_ShapePercentage" hidden="1">
            <a:extLst>
              <a:ext uri="{FF2B5EF4-FFF2-40B4-BE49-F238E27FC236}">
                <a16:creationId xmlns:a16="http://schemas.microsoft.com/office/drawing/2014/main" id="{1BE02564-44E5-410F-B5F7-1B3B350586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09040" y="9311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098" name="OTLSHAPE_T_f3468409aee545e584060781ba3adee5_Duration" hidden="1">
            <a:extLst>
              <a:ext uri="{FF2B5EF4-FFF2-40B4-BE49-F238E27FC236}">
                <a16:creationId xmlns:a16="http://schemas.microsoft.com/office/drawing/2014/main" id="{03A0FABF-CC80-4959-9A78-05E627AE936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931922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21 days</a:t>
            </a:r>
          </a:p>
        </p:txBody>
      </p:sp>
      <p:sp>
        <p:nvSpPr>
          <p:cNvPr id="2099" name="OTLSHAPE_T_f3468409aee545e584060781ba3adee5_TextPercentage" hidden="1">
            <a:extLst>
              <a:ext uri="{FF2B5EF4-FFF2-40B4-BE49-F238E27FC236}">
                <a16:creationId xmlns:a16="http://schemas.microsoft.com/office/drawing/2014/main" id="{7A3E480A-FF63-4D76-8E49-E2DB20C8BF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1137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00" name="OTLSHAPE_T_f3468409aee545e584060781ba3adee5_StartDate" hidden="1">
            <a:extLst>
              <a:ext uri="{FF2B5EF4-FFF2-40B4-BE49-F238E27FC236}">
                <a16:creationId xmlns:a16="http://schemas.microsoft.com/office/drawing/2014/main" id="{2F7409BA-37A6-4856-8079-3860A0AC56F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1137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01" name="OTLSHAPE_T_f3468409aee545e584060781ba3adee5_EndDate" hidden="1">
            <a:extLst>
              <a:ext uri="{FF2B5EF4-FFF2-40B4-BE49-F238E27FC236}">
                <a16:creationId xmlns:a16="http://schemas.microsoft.com/office/drawing/2014/main" id="{F34C9B5A-8331-48FF-AEA0-9FE921EBF14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1137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05" name="OTLSHAPE_T_0fd338f343ee423eb942a6a6c761f3a3_ShapePercentage" hidden="1">
            <a:extLst>
              <a:ext uri="{FF2B5EF4-FFF2-40B4-BE49-F238E27FC236}">
                <a16:creationId xmlns:a16="http://schemas.microsoft.com/office/drawing/2014/main" id="{6286D479-1B90-416E-84A6-637BD5B4D14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837252" y="12867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06" name="OTLSHAPE_T_0fd338f343ee423eb942a6a6c761f3a3_Duration" hidden="1">
            <a:extLst>
              <a:ext uri="{FF2B5EF4-FFF2-40B4-BE49-F238E27FC236}">
                <a16:creationId xmlns:a16="http://schemas.microsoft.com/office/drawing/2014/main" id="{2CEA6E2A-FC60-4C08-92B9-403DFD53EA6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0" y="1287522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34 days</a:t>
            </a:r>
          </a:p>
        </p:txBody>
      </p:sp>
      <p:sp>
        <p:nvSpPr>
          <p:cNvPr id="2107" name="OTLSHAPE_T_0fd338f343ee423eb942a6a6c761f3a3_TextPercentage" hidden="1">
            <a:extLst>
              <a:ext uri="{FF2B5EF4-FFF2-40B4-BE49-F238E27FC236}">
                <a16:creationId xmlns:a16="http://schemas.microsoft.com/office/drawing/2014/main" id="{1532899B-6213-4DD3-B709-DB748D891ED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0" y="1493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08" name="OTLSHAPE_T_0fd338f343ee423eb942a6a6c761f3a3_StartDate" hidden="1">
            <a:extLst>
              <a:ext uri="{FF2B5EF4-FFF2-40B4-BE49-F238E27FC236}">
                <a16:creationId xmlns:a16="http://schemas.microsoft.com/office/drawing/2014/main" id="{8F85722B-1E43-4A74-B9CE-55BB9576F40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0" y="1493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09" name="OTLSHAPE_T_0fd338f343ee423eb942a6a6c761f3a3_EndDate" hidden="1">
            <a:extLst>
              <a:ext uri="{FF2B5EF4-FFF2-40B4-BE49-F238E27FC236}">
                <a16:creationId xmlns:a16="http://schemas.microsoft.com/office/drawing/2014/main" id="{5F010AAC-D100-410E-8E18-EF641DF55E9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0" y="1493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13" name="OTLSHAPE_T_974a3f5060614e4880cb94200d543f37_ShapePercentage" hidden="1">
            <a:extLst>
              <a:ext uri="{FF2B5EF4-FFF2-40B4-BE49-F238E27FC236}">
                <a16:creationId xmlns:a16="http://schemas.microsoft.com/office/drawing/2014/main" id="{9EB184E8-10DE-4FCD-AFA4-C1F1B43CF63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657781" y="16423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14" name="OTLSHAPE_T_974a3f5060614e4880cb94200d543f37_Duration" hidden="1">
            <a:extLst>
              <a:ext uri="{FF2B5EF4-FFF2-40B4-BE49-F238E27FC236}">
                <a16:creationId xmlns:a16="http://schemas.microsoft.com/office/drawing/2014/main" id="{9A4EBDEB-7BD4-49E3-A647-CE421599B65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0" y="1643122"/>
            <a:ext cx="440267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8 days</a:t>
            </a:r>
          </a:p>
        </p:txBody>
      </p:sp>
      <p:sp>
        <p:nvSpPr>
          <p:cNvPr id="2115" name="OTLSHAPE_T_974a3f5060614e4880cb94200d543f37_TextPercentage" hidden="1">
            <a:extLst>
              <a:ext uri="{FF2B5EF4-FFF2-40B4-BE49-F238E27FC236}">
                <a16:creationId xmlns:a16="http://schemas.microsoft.com/office/drawing/2014/main" id="{C1EB28F4-5865-4C5A-A1D0-2C7A6A8DAB0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0" y="18490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16" name="OTLSHAPE_T_974a3f5060614e4880cb94200d543f37_StartDate" hidden="1">
            <a:extLst>
              <a:ext uri="{FF2B5EF4-FFF2-40B4-BE49-F238E27FC236}">
                <a16:creationId xmlns:a16="http://schemas.microsoft.com/office/drawing/2014/main" id="{A6C4FC1C-CBF0-4D4A-BB17-DB42828A6A3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0" y="18490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17" name="OTLSHAPE_T_974a3f5060614e4880cb94200d543f37_EndDate" hidden="1">
            <a:extLst>
              <a:ext uri="{FF2B5EF4-FFF2-40B4-BE49-F238E27FC236}">
                <a16:creationId xmlns:a16="http://schemas.microsoft.com/office/drawing/2014/main" id="{653E7F74-DE4A-4372-9B57-B179318F802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0" y="18490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21" name="OTLSHAPE_T_184c0526e62f4e16b348e2f567549d2e_ShapePercentage" hidden="1">
            <a:extLst>
              <a:ext uri="{FF2B5EF4-FFF2-40B4-BE49-F238E27FC236}">
                <a16:creationId xmlns:a16="http://schemas.microsoft.com/office/drawing/2014/main" id="{04E4BA7C-8F14-4A38-8374-2E113FA661E7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912656" y="19979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22" name="OTLSHAPE_T_184c0526e62f4e16b348e2f567549d2e_Duration" hidden="1">
            <a:extLst>
              <a:ext uri="{FF2B5EF4-FFF2-40B4-BE49-F238E27FC236}">
                <a16:creationId xmlns:a16="http://schemas.microsoft.com/office/drawing/2014/main" id="{F3CED494-30B7-4414-97FD-C5F1420D3EF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0" y="1998722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54 days</a:t>
            </a:r>
          </a:p>
        </p:txBody>
      </p:sp>
      <p:sp>
        <p:nvSpPr>
          <p:cNvPr id="2123" name="OTLSHAPE_T_184c0526e62f4e16b348e2f567549d2e_TextPercentage" hidden="1">
            <a:extLst>
              <a:ext uri="{FF2B5EF4-FFF2-40B4-BE49-F238E27FC236}">
                <a16:creationId xmlns:a16="http://schemas.microsoft.com/office/drawing/2014/main" id="{2DC04057-3FDB-4926-93EC-FF238FC9AA4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0" y="22046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24" name="OTLSHAPE_T_184c0526e62f4e16b348e2f567549d2e_StartDate" hidden="1">
            <a:extLst>
              <a:ext uri="{FF2B5EF4-FFF2-40B4-BE49-F238E27FC236}">
                <a16:creationId xmlns:a16="http://schemas.microsoft.com/office/drawing/2014/main" id="{86D2F2F7-9546-46D1-96F5-4E59CB7212F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0" y="22046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25" name="OTLSHAPE_T_184c0526e62f4e16b348e2f567549d2e_EndDate" hidden="1">
            <a:extLst>
              <a:ext uri="{FF2B5EF4-FFF2-40B4-BE49-F238E27FC236}">
                <a16:creationId xmlns:a16="http://schemas.microsoft.com/office/drawing/2014/main" id="{4D137374-6602-484C-A454-E435939134A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0" y="22046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29" name="OTLSHAPE_T_a0591de8e29d4e4698b4c1f1ebafb602_ShapePercentage" hidden="1">
            <a:extLst>
              <a:ext uri="{FF2B5EF4-FFF2-40B4-BE49-F238E27FC236}">
                <a16:creationId xmlns:a16="http://schemas.microsoft.com/office/drawing/2014/main" id="{13C80DB1-E497-437C-9C39-3CAEC6B3E82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951649" y="23535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30" name="OTLSHAPE_T_a0591de8e29d4e4698b4c1f1ebafb602_Duration" hidden="1">
            <a:extLst>
              <a:ext uri="{FF2B5EF4-FFF2-40B4-BE49-F238E27FC236}">
                <a16:creationId xmlns:a16="http://schemas.microsoft.com/office/drawing/2014/main" id="{ACF51118-5913-4EBA-B274-5784FC032CFA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0" y="2354322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36 days</a:t>
            </a:r>
          </a:p>
        </p:txBody>
      </p:sp>
      <p:sp>
        <p:nvSpPr>
          <p:cNvPr id="2131" name="OTLSHAPE_T_a0591de8e29d4e4698b4c1f1ebafb602_TextPercentage" hidden="1">
            <a:extLst>
              <a:ext uri="{FF2B5EF4-FFF2-40B4-BE49-F238E27FC236}">
                <a16:creationId xmlns:a16="http://schemas.microsoft.com/office/drawing/2014/main" id="{A93AD316-B307-4530-B319-47E8F693C1A5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0" y="25602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32" name="OTLSHAPE_T_a0591de8e29d4e4698b4c1f1ebafb602_StartDate" hidden="1">
            <a:extLst>
              <a:ext uri="{FF2B5EF4-FFF2-40B4-BE49-F238E27FC236}">
                <a16:creationId xmlns:a16="http://schemas.microsoft.com/office/drawing/2014/main" id="{7A023A3F-EBEB-44FA-A2A1-1C0F29411760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0" y="25602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33" name="OTLSHAPE_T_a0591de8e29d4e4698b4c1f1ebafb602_EndDate" hidden="1">
            <a:extLst>
              <a:ext uri="{FF2B5EF4-FFF2-40B4-BE49-F238E27FC236}">
                <a16:creationId xmlns:a16="http://schemas.microsoft.com/office/drawing/2014/main" id="{65ABE39C-A3ED-419B-85F9-8EB62F8EC3F7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0" y="25602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37" name="OTLSHAPE_T_af4f792cf25446ddb82e8c1bc6a8f844_ShapePercentage" hidden="1">
            <a:extLst>
              <a:ext uri="{FF2B5EF4-FFF2-40B4-BE49-F238E27FC236}">
                <a16:creationId xmlns:a16="http://schemas.microsoft.com/office/drawing/2014/main" id="{C887E048-C755-49AB-B2E9-CB3FFEC9E120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226020" y="27091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38" name="OTLSHAPE_T_af4f792cf25446ddb82e8c1bc6a8f844_Duration" hidden="1">
            <a:extLst>
              <a:ext uri="{FF2B5EF4-FFF2-40B4-BE49-F238E27FC236}">
                <a16:creationId xmlns:a16="http://schemas.microsoft.com/office/drawing/2014/main" id="{C2F53A57-0DBE-4F2D-A1FE-FDD599B469BA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0" y="2709922"/>
            <a:ext cx="440267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5 days</a:t>
            </a:r>
          </a:p>
        </p:txBody>
      </p:sp>
      <p:sp>
        <p:nvSpPr>
          <p:cNvPr id="2139" name="OTLSHAPE_T_af4f792cf25446ddb82e8c1bc6a8f844_TextPercentage" hidden="1">
            <a:extLst>
              <a:ext uri="{FF2B5EF4-FFF2-40B4-BE49-F238E27FC236}">
                <a16:creationId xmlns:a16="http://schemas.microsoft.com/office/drawing/2014/main" id="{4F43B9AA-C8BC-4268-8E33-3105E423B9D6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0" y="2915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40" name="OTLSHAPE_T_af4f792cf25446ddb82e8c1bc6a8f844_StartDate" hidden="1">
            <a:extLst>
              <a:ext uri="{FF2B5EF4-FFF2-40B4-BE49-F238E27FC236}">
                <a16:creationId xmlns:a16="http://schemas.microsoft.com/office/drawing/2014/main" id="{82C85A97-5E60-42E0-BACC-010A048462AB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0" y="2915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41" name="OTLSHAPE_T_af4f792cf25446ddb82e8c1bc6a8f844_EndDate" hidden="1">
            <a:extLst>
              <a:ext uri="{FF2B5EF4-FFF2-40B4-BE49-F238E27FC236}">
                <a16:creationId xmlns:a16="http://schemas.microsoft.com/office/drawing/2014/main" id="{9509690B-223A-49EE-99A9-ADF2C359ACF8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0" y="2915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45" name="OTLSHAPE_T_065e1c035bc24e3eb649cbe5882f4fe9_ShapePercentage" hidden="1">
            <a:extLst>
              <a:ext uri="{FF2B5EF4-FFF2-40B4-BE49-F238E27FC236}">
                <a16:creationId xmlns:a16="http://schemas.microsoft.com/office/drawing/2014/main" id="{DB7708E3-BE22-40C1-9BCC-BE6E20F3D59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371663" y="30647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46" name="OTLSHAPE_T_065e1c035bc24e3eb649cbe5882f4fe9_Duration" hidden="1">
            <a:extLst>
              <a:ext uri="{FF2B5EF4-FFF2-40B4-BE49-F238E27FC236}">
                <a16:creationId xmlns:a16="http://schemas.microsoft.com/office/drawing/2014/main" id="{7DF3E934-941E-4108-B570-71BE31CC657D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0" y="3065522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43 days</a:t>
            </a:r>
          </a:p>
        </p:txBody>
      </p:sp>
      <p:sp>
        <p:nvSpPr>
          <p:cNvPr id="2147" name="OTLSHAPE_T_065e1c035bc24e3eb649cbe5882f4fe9_TextPercentage" hidden="1">
            <a:extLst>
              <a:ext uri="{FF2B5EF4-FFF2-40B4-BE49-F238E27FC236}">
                <a16:creationId xmlns:a16="http://schemas.microsoft.com/office/drawing/2014/main" id="{829DB983-AE93-45D6-8374-82AF5EDFE90B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0" y="3271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48" name="OTLSHAPE_T_065e1c035bc24e3eb649cbe5882f4fe9_StartDate" hidden="1">
            <a:extLst>
              <a:ext uri="{FF2B5EF4-FFF2-40B4-BE49-F238E27FC236}">
                <a16:creationId xmlns:a16="http://schemas.microsoft.com/office/drawing/2014/main" id="{0731F0A8-A814-4A07-88D0-884A65475E3F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0" y="3271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49" name="OTLSHAPE_T_065e1c035bc24e3eb649cbe5882f4fe9_EndDate" hidden="1">
            <a:extLst>
              <a:ext uri="{FF2B5EF4-FFF2-40B4-BE49-F238E27FC236}">
                <a16:creationId xmlns:a16="http://schemas.microsoft.com/office/drawing/2014/main" id="{65340D55-D3EF-4906-97F1-D215319F5BEA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0" y="3271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4B4F8A-8F02-480B-A004-DCCD6442F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31552"/>
              </p:ext>
            </p:extLst>
          </p:nvPr>
        </p:nvGraphicFramePr>
        <p:xfrm>
          <a:off x="7531101" y="1242516"/>
          <a:ext cx="4297680" cy="1219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911585">
                  <a:extLst>
                    <a:ext uri="{9D8B030D-6E8A-4147-A177-3AD203B41FA5}">
                      <a16:colId xmlns:a16="http://schemas.microsoft.com/office/drawing/2014/main" val="173496208"/>
                    </a:ext>
                  </a:extLst>
                </a:gridCol>
                <a:gridCol w="751466">
                  <a:extLst>
                    <a:ext uri="{9D8B030D-6E8A-4147-A177-3AD203B41FA5}">
                      <a16:colId xmlns:a16="http://schemas.microsoft.com/office/drawing/2014/main" val="2772554945"/>
                    </a:ext>
                  </a:extLst>
                </a:gridCol>
                <a:gridCol w="845661">
                  <a:extLst>
                    <a:ext uri="{9D8B030D-6E8A-4147-A177-3AD203B41FA5}">
                      <a16:colId xmlns:a16="http://schemas.microsoft.com/office/drawing/2014/main" val="271013964"/>
                    </a:ext>
                  </a:extLst>
                </a:gridCol>
                <a:gridCol w="845661">
                  <a:extLst>
                    <a:ext uri="{9D8B030D-6E8A-4147-A177-3AD203B41FA5}">
                      <a16:colId xmlns:a16="http://schemas.microsoft.com/office/drawing/2014/main" val="775491775"/>
                    </a:ext>
                  </a:extLst>
                </a:gridCol>
                <a:gridCol w="943307">
                  <a:extLst>
                    <a:ext uri="{9D8B030D-6E8A-4147-A177-3AD203B41FA5}">
                      <a16:colId xmlns:a16="http://schemas.microsoft.com/office/drawing/2014/main" val="44189330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3A3B3C"/>
                          </a:solidFill>
                          <a:effectLst/>
                          <a:latin typeface="+mn-lt"/>
                          <a:ea typeface="+mj-ea"/>
                          <a:cs typeface="+mj-cs"/>
                        </a:rPr>
                        <a:t>NIST CSF Metric</a:t>
                      </a:r>
                    </a:p>
                  </a:txBody>
                  <a:tcPr marL="90600" marR="45300" marT="45300" marB="453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600" b="1" kern="1200" baseline="0" dirty="0">
                          <a:solidFill>
                            <a:srgbClr val="3A3B3C"/>
                          </a:solidFill>
                          <a:effectLst/>
                          <a:latin typeface="+mn-lt"/>
                          <a:ea typeface="+mj-ea"/>
                          <a:cs typeface="+mj-cs"/>
                        </a:rPr>
                        <a:t>Start</a:t>
                      </a:r>
                    </a:p>
                  </a:txBody>
                  <a:tcPr marL="45300" marR="453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600" b="1" kern="1200" baseline="0" dirty="0">
                          <a:solidFill>
                            <a:srgbClr val="3A3B3C"/>
                          </a:solidFill>
                          <a:effectLst/>
                          <a:latin typeface="+mn-lt"/>
                          <a:ea typeface="+mj-ea"/>
                          <a:cs typeface="+mj-cs"/>
                        </a:rPr>
                        <a:t>Current</a:t>
                      </a:r>
                    </a:p>
                  </a:txBody>
                  <a:tcPr marL="45300" marR="453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600" b="1" kern="1200" baseline="0" dirty="0">
                          <a:solidFill>
                            <a:srgbClr val="3A3B3C"/>
                          </a:solidFill>
                          <a:effectLst/>
                          <a:latin typeface="+mn-lt"/>
                          <a:ea typeface="+mj-ea"/>
                          <a:cs typeface="+mj-cs"/>
                        </a:rPr>
                        <a:t>Target</a:t>
                      </a:r>
                    </a:p>
                  </a:txBody>
                  <a:tcPr marL="45300" marR="453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600" b="1" kern="1200" baseline="0" dirty="0">
                          <a:solidFill>
                            <a:srgbClr val="3A3B3C"/>
                          </a:solidFill>
                          <a:effectLst/>
                          <a:latin typeface="+mn-lt"/>
                          <a:ea typeface="+mj-ea"/>
                          <a:cs typeface="+mj-cs"/>
                        </a:rPr>
                        <a:t>Trend</a:t>
                      </a:r>
                    </a:p>
                  </a:txBody>
                  <a:tcPr marL="45300" marR="453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149761"/>
                  </a:ext>
                </a:extLst>
              </a:tr>
              <a:tr h="48768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Controls Met</a:t>
                      </a:r>
                    </a:p>
                  </a:txBody>
                  <a:tcPr marL="90600" marR="45300" marT="45300" marB="453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kern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35%</a:t>
                      </a:r>
                    </a:p>
                  </a:txBody>
                  <a:tcPr marL="45300" marR="453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kern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55%</a:t>
                      </a:r>
                    </a:p>
                  </a:txBody>
                  <a:tcPr marL="45300" marR="453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kern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80%</a:t>
                      </a:r>
                    </a:p>
                  </a:txBody>
                  <a:tcPr marL="45300" marR="453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B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kern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Improving</a:t>
                      </a:r>
                    </a:p>
                  </a:txBody>
                  <a:tcPr marL="45300" marR="453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94181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16A23F1-B0AF-4EB6-AE0B-B1C450D96481}"/>
              </a:ext>
            </a:extLst>
          </p:cNvPr>
          <p:cNvGrpSpPr/>
          <p:nvPr/>
        </p:nvGrpSpPr>
        <p:grpSpPr>
          <a:xfrm>
            <a:off x="7805248" y="4238890"/>
            <a:ext cx="1793379" cy="1221421"/>
            <a:chOff x="1614485" y="1243637"/>
            <a:chExt cx="1345034" cy="9160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43FAEB-A360-4DD3-B535-1C5DA563380E}"/>
                </a:ext>
              </a:extLst>
            </p:cNvPr>
            <p:cNvSpPr/>
            <p:nvPr/>
          </p:nvSpPr>
          <p:spPr>
            <a:xfrm>
              <a:off x="1614485" y="1243637"/>
              <a:ext cx="1303422" cy="91606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133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36270B-4C39-465B-85F2-4A63C331A257}"/>
                </a:ext>
              </a:extLst>
            </p:cNvPr>
            <p:cNvSpPr/>
            <p:nvPr/>
          </p:nvSpPr>
          <p:spPr>
            <a:xfrm>
              <a:off x="1694198" y="1357937"/>
              <a:ext cx="136359" cy="136359"/>
            </a:xfrm>
            <a:prstGeom prst="rect">
              <a:avLst/>
            </a:prstGeom>
            <a:solidFill>
              <a:srgbClr val="7C9C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133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24DDA3C-ADFE-4795-9367-70EC95E58D06}"/>
                </a:ext>
              </a:extLst>
            </p:cNvPr>
            <p:cNvSpPr/>
            <p:nvPr/>
          </p:nvSpPr>
          <p:spPr>
            <a:xfrm>
              <a:off x="1694197" y="1637859"/>
              <a:ext cx="136359" cy="136359"/>
            </a:xfrm>
            <a:prstGeom prst="rect">
              <a:avLst/>
            </a:prstGeom>
            <a:solidFill>
              <a:srgbClr val="F2A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133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A2C4CF2-DEA3-47F8-AD48-EA0CFE2CB2FB}"/>
                </a:ext>
              </a:extLst>
            </p:cNvPr>
            <p:cNvSpPr/>
            <p:nvPr/>
          </p:nvSpPr>
          <p:spPr>
            <a:xfrm>
              <a:off x="1694197" y="1921075"/>
              <a:ext cx="136359" cy="13635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133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8E35B1-6FD8-40C4-BF2F-99E99CA2DFFF}"/>
                </a:ext>
              </a:extLst>
            </p:cNvPr>
            <p:cNvSpPr/>
            <p:nvPr/>
          </p:nvSpPr>
          <p:spPr>
            <a:xfrm>
              <a:off x="1845094" y="1291262"/>
              <a:ext cx="1114425" cy="804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  <a:spcAft>
                  <a:spcPts val="533"/>
                </a:spcAft>
              </a:pPr>
              <a:r>
                <a:rPr lang="en-US" sz="1400" b="1" dirty="0">
                  <a:solidFill>
                    <a:sysClr val="windowText" lastClr="000000"/>
                  </a:solidFill>
                  <a:cs typeface="Arial"/>
                </a:rPr>
                <a:t>Met</a:t>
              </a:r>
            </a:p>
            <a:p>
              <a:pPr>
                <a:spcBef>
                  <a:spcPts val="800"/>
                </a:spcBef>
                <a:spcAft>
                  <a:spcPts val="533"/>
                </a:spcAft>
              </a:pPr>
              <a:r>
                <a:rPr lang="en-US" sz="1400" b="1" dirty="0">
                  <a:solidFill>
                    <a:sysClr val="windowText" lastClr="000000"/>
                  </a:solidFill>
                  <a:cs typeface="Arial"/>
                </a:rPr>
                <a:t>Partially Met</a:t>
              </a:r>
            </a:p>
            <a:p>
              <a:pPr>
                <a:spcBef>
                  <a:spcPts val="800"/>
                </a:spcBef>
                <a:spcAft>
                  <a:spcPts val="533"/>
                </a:spcAft>
              </a:pPr>
              <a:r>
                <a:rPr lang="en-US" sz="1400" b="1" dirty="0">
                  <a:solidFill>
                    <a:sysClr val="windowText" lastClr="000000"/>
                  </a:solidFill>
                  <a:cs typeface="Arial"/>
                </a:rPr>
                <a:t>Not Yet Met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87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186CC9A-80A1-4031-A587-006526229378}"/>
              </a:ext>
            </a:extLst>
          </p:cNvPr>
          <p:cNvSpPr/>
          <p:nvPr/>
        </p:nvSpPr>
        <p:spPr>
          <a:xfrm>
            <a:off x="570249" y="4819648"/>
            <a:ext cx="1776606" cy="1087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3FC026-FFF7-49A6-B4E1-DF9231B4C2AC}"/>
              </a:ext>
            </a:extLst>
          </p:cNvPr>
          <p:cNvSpPr/>
          <p:nvPr/>
        </p:nvSpPr>
        <p:spPr>
          <a:xfrm>
            <a:off x="560728" y="3115031"/>
            <a:ext cx="1779510" cy="1087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CBA51-B340-435C-A7A0-25295E40B23D}"/>
              </a:ext>
            </a:extLst>
          </p:cNvPr>
          <p:cNvSpPr/>
          <p:nvPr/>
        </p:nvSpPr>
        <p:spPr>
          <a:xfrm>
            <a:off x="570250" y="1427525"/>
            <a:ext cx="1799024" cy="1087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5"/>
          <p:cNvSpPr/>
          <p:nvPr/>
        </p:nvSpPr>
        <p:spPr>
          <a:xfrm flipH="1">
            <a:off x="2340237" y="3115031"/>
            <a:ext cx="2228881" cy="1087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>
              <a:solidFill>
                <a:schemeClr val="tx1"/>
              </a:solidFill>
            </a:endParaRPr>
          </a:p>
        </p:txBody>
      </p:sp>
      <p:sp>
        <p:nvSpPr>
          <p:cNvPr id="31" name="Rounded Rectangle 26"/>
          <p:cNvSpPr/>
          <p:nvPr/>
        </p:nvSpPr>
        <p:spPr>
          <a:xfrm flipH="1">
            <a:off x="2340238" y="4819648"/>
            <a:ext cx="2228880" cy="1087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>
              <a:solidFill>
                <a:schemeClr val="tx1"/>
              </a:solidFill>
            </a:endParaRPr>
          </a:p>
        </p:txBody>
      </p:sp>
      <p:sp>
        <p:nvSpPr>
          <p:cNvPr id="32" name="Triangle 33"/>
          <p:cNvSpPr/>
          <p:nvPr/>
        </p:nvSpPr>
        <p:spPr>
          <a:xfrm rot="5400000">
            <a:off x="6217745" y="3508111"/>
            <a:ext cx="260619" cy="267532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 w="254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27636" y="3569608"/>
            <a:ext cx="695689" cy="14453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>
              <a:solidFill>
                <a:schemeClr val="tx1"/>
              </a:solidFill>
            </a:endParaRPr>
          </a:p>
        </p:txBody>
      </p:sp>
      <p:sp>
        <p:nvSpPr>
          <p:cNvPr id="34" name="Triangle 35"/>
          <p:cNvSpPr/>
          <p:nvPr/>
        </p:nvSpPr>
        <p:spPr>
          <a:xfrm rot="5400000">
            <a:off x="6217745" y="5445693"/>
            <a:ext cx="260619" cy="267532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 w="254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9614" y="4940693"/>
            <a:ext cx="2984658" cy="8454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377">
              <a:lnSpc>
                <a:spcPct val="110000"/>
              </a:lnSpc>
              <a:spcBef>
                <a:spcPts val="600"/>
              </a:spcBef>
              <a:buClr>
                <a:prstClr val="black"/>
              </a:buClr>
              <a:defRPr/>
            </a:pPr>
            <a:r>
              <a:rPr lang="en-US" sz="1200" dirty="0">
                <a:ea typeface="Calibri" pitchFamily="34" charset="0"/>
                <a:cs typeface="Arial" charset="0"/>
              </a:rPr>
              <a:t>Employee – Title</a:t>
            </a:r>
          </a:p>
          <a:p>
            <a:pPr defTabSz="914377">
              <a:lnSpc>
                <a:spcPct val="110000"/>
              </a:lnSpc>
              <a:spcBef>
                <a:spcPts val="600"/>
              </a:spcBef>
              <a:buClr>
                <a:prstClr val="black"/>
              </a:buClr>
              <a:defRPr/>
            </a:pPr>
            <a:r>
              <a:rPr lang="en-US" sz="1200" dirty="0">
                <a:ea typeface="Calibri" pitchFamily="34" charset="0"/>
                <a:cs typeface="Arial" charset="0"/>
              </a:rPr>
              <a:t>Employee – Title</a:t>
            </a:r>
          </a:p>
          <a:p>
            <a:pPr defTabSz="914377">
              <a:lnSpc>
                <a:spcPct val="110000"/>
              </a:lnSpc>
              <a:spcBef>
                <a:spcPts val="600"/>
              </a:spcBef>
              <a:buClr>
                <a:prstClr val="black"/>
              </a:buClr>
              <a:defRPr/>
            </a:pPr>
            <a:r>
              <a:rPr lang="en-US" sz="1200" dirty="0">
                <a:ea typeface="Calibri" pitchFamily="34" charset="0"/>
                <a:cs typeface="Arial" charset="0"/>
              </a:rPr>
              <a:t>Employee – Title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758945" y="3248730"/>
            <a:ext cx="3032703" cy="8454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377">
              <a:lnSpc>
                <a:spcPct val="110000"/>
              </a:lnSpc>
              <a:spcBef>
                <a:spcPts val="600"/>
              </a:spcBef>
              <a:buClr>
                <a:prstClr val="black"/>
              </a:buClr>
              <a:defRPr/>
            </a:pPr>
            <a:r>
              <a:rPr lang="en-US" sz="1200" dirty="0">
                <a:ea typeface="Calibri" pitchFamily="34" charset="0"/>
                <a:cs typeface="Arial" charset="0"/>
              </a:rPr>
              <a:t>Employee – Title</a:t>
            </a:r>
          </a:p>
          <a:p>
            <a:pPr defTabSz="914377">
              <a:lnSpc>
                <a:spcPct val="110000"/>
              </a:lnSpc>
              <a:spcBef>
                <a:spcPts val="600"/>
              </a:spcBef>
              <a:buClr>
                <a:prstClr val="black"/>
              </a:buClr>
              <a:defRPr/>
            </a:pPr>
            <a:r>
              <a:rPr lang="en-US" sz="1200" dirty="0">
                <a:ea typeface="Calibri" pitchFamily="34" charset="0"/>
                <a:cs typeface="Arial" charset="0"/>
              </a:rPr>
              <a:t>Employee – Title</a:t>
            </a:r>
          </a:p>
          <a:p>
            <a:pPr defTabSz="914377">
              <a:lnSpc>
                <a:spcPct val="110000"/>
              </a:lnSpc>
              <a:spcBef>
                <a:spcPts val="600"/>
              </a:spcBef>
              <a:buClr>
                <a:prstClr val="black"/>
              </a:buClr>
              <a:defRPr/>
            </a:pPr>
            <a:r>
              <a:rPr lang="en-US" sz="1200" dirty="0">
                <a:ea typeface="Calibri" pitchFamily="34" charset="0"/>
                <a:cs typeface="Arial" charset="0"/>
              </a:rPr>
              <a:t>Employee – Title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834312" y="3244252"/>
            <a:ext cx="1655192" cy="8082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525" indent="0" algn="l" defTabSz="914377" rtl="0" eaLnBrk="1" latinLnBrk="0" hangingPunct="1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None/>
              <a:tabLst/>
              <a:defRPr lang="en-US" sz="16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  <a:lvl2pPr marL="173038" indent="-163513" algn="l" defTabSz="914377" rtl="0" eaLnBrk="1" latinLnBrk="0" hangingPunct="1">
              <a:spcBef>
                <a:spcPts val="700"/>
              </a:spcBef>
              <a:buClr>
                <a:schemeClr val="accent1"/>
              </a:buClr>
              <a:buFont typeface="Wingdings" charset="2"/>
              <a:buChar char="§"/>
              <a:tabLst/>
              <a:defRPr lang="en-US" sz="12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j-ea"/>
                <a:cs typeface="Arial"/>
              </a:defRPr>
            </a:lvl2pPr>
            <a:lvl3pPr marL="285750" indent="-112713" algn="l" defTabSz="914377" rtl="0" eaLnBrk="1" latinLnBrk="0" hangingPunct="1">
              <a:spcBef>
                <a:spcPts val="400"/>
              </a:spcBef>
              <a:buClr>
                <a:schemeClr val="accent1"/>
              </a:buClr>
              <a:buFont typeface=".AppleSystemUIFont" charset="-120"/>
              <a:buChar char="–"/>
              <a:tabLst/>
              <a:defRPr lang="en-US" sz="10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j-ea"/>
                <a:cs typeface="Arial"/>
              </a:defRPr>
            </a:lvl3pPr>
            <a:lvl4pPr marL="285750" indent="-112713" algn="l" defTabSz="914377" rtl="0" eaLnBrk="1" latinLnBrk="0" hangingPunct="1">
              <a:spcBef>
                <a:spcPts val="400"/>
              </a:spcBef>
              <a:buClr>
                <a:schemeClr val="accent1"/>
              </a:buClr>
              <a:buFont typeface=".AppleSystemUIFont" charset="-120"/>
              <a:buChar char="–"/>
              <a:tabLst/>
              <a:defRPr lang="en-US" sz="10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n-ea"/>
                <a:cs typeface="Arial"/>
              </a:defRPr>
            </a:lvl4pPr>
            <a:lvl5pPr marL="285750" indent="-112713" algn="l" defTabSz="914377" rtl="0" eaLnBrk="1" latinLnBrk="0" hangingPunct="1">
              <a:spcBef>
                <a:spcPts val="400"/>
              </a:spcBef>
              <a:buClr>
                <a:schemeClr val="accent1"/>
              </a:buClr>
              <a:buFont typeface=".AppleSystemUIFont" charset="-120"/>
              <a:buChar char="–"/>
              <a:tabLst/>
              <a:defRPr lang="en-US" sz="1000" kern="12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pc="400" dirty="0">
                <a:solidFill>
                  <a:schemeClr val="tx1"/>
                </a:solidFill>
              </a:rPr>
              <a:t>DATA SECURITY &amp; PRIVACY COMPLIANCE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834312" y="5171221"/>
            <a:ext cx="1672716" cy="430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525" indent="0" algn="l" defTabSz="914377" rtl="0" eaLnBrk="1" latinLnBrk="0" hangingPunct="1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None/>
              <a:tabLst/>
              <a:defRPr lang="en-US" sz="16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  <a:lvl2pPr marL="173038" indent="-163513" algn="l" defTabSz="914377" rtl="0" eaLnBrk="1" latinLnBrk="0" hangingPunct="1">
              <a:spcBef>
                <a:spcPts val="700"/>
              </a:spcBef>
              <a:buClr>
                <a:schemeClr val="accent1"/>
              </a:buClr>
              <a:buFont typeface="Wingdings" charset="2"/>
              <a:buChar char="§"/>
              <a:tabLst/>
              <a:defRPr lang="en-US" sz="12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j-ea"/>
                <a:cs typeface="Arial"/>
              </a:defRPr>
            </a:lvl2pPr>
            <a:lvl3pPr marL="285750" indent="-112713" algn="l" defTabSz="914377" rtl="0" eaLnBrk="1" latinLnBrk="0" hangingPunct="1">
              <a:spcBef>
                <a:spcPts val="400"/>
              </a:spcBef>
              <a:buClr>
                <a:schemeClr val="accent1"/>
              </a:buClr>
              <a:buFont typeface=".AppleSystemUIFont" charset="-120"/>
              <a:buChar char="–"/>
              <a:tabLst/>
              <a:defRPr lang="en-US" sz="10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j-ea"/>
                <a:cs typeface="Arial"/>
              </a:defRPr>
            </a:lvl3pPr>
            <a:lvl4pPr marL="285750" indent="-112713" algn="l" defTabSz="914377" rtl="0" eaLnBrk="1" latinLnBrk="0" hangingPunct="1">
              <a:spcBef>
                <a:spcPts val="400"/>
              </a:spcBef>
              <a:buClr>
                <a:schemeClr val="accent1"/>
              </a:buClr>
              <a:buFont typeface=".AppleSystemUIFont" charset="-120"/>
              <a:buChar char="–"/>
              <a:tabLst/>
              <a:defRPr lang="en-US" sz="10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n-ea"/>
                <a:cs typeface="Arial"/>
              </a:defRPr>
            </a:lvl4pPr>
            <a:lvl5pPr marL="285750" indent="-112713" algn="l" defTabSz="914377" rtl="0" eaLnBrk="1" latinLnBrk="0" hangingPunct="1">
              <a:spcBef>
                <a:spcPts val="400"/>
              </a:spcBef>
              <a:buClr>
                <a:schemeClr val="accent1"/>
              </a:buClr>
              <a:buFont typeface=".AppleSystemUIFont" charset="-120"/>
              <a:buChar char="–"/>
              <a:tabLst/>
              <a:defRPr lang="en-US" sz="1000" kern="12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pc="400" dirty="0">
                <a:solidFill>
                  <a:schemeClr val="tx1"/>
                </a:solidFill>
              </a:rPr>
              <a:t>INFORMATIONTECHNOLOGY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0727" y="2801477"/>
            <a:ext cx="4415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pc="400" dirty="0">
                <a:solidFill>
                  <a:schemeClr val="accent1"/>
                </a:solidFill>
              </a:rPr>
              <a:t>STRATEGY &amp; GOVERNANCE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0727" y="4526175"/>
            <a:ext cx="42416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pc="400" dirty="0">
                <a:solidFill>
                  <a:schemeClr val="accent1"/>
                </a:solidFill>
              </a:rPr>
              <a:t>TECHNICAL EXECUTION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4" name="Triangle 33">
            <a:extLst>
              <a:ext uri="{FF2B5EF4-FFF2-40B4-BE49-F238E27FC236}">
                <a16:creationId xmlns:a16="http://schemas.microsoft.com/office/drawing/2014/main" id="{C377A63B-C595-4BA8-BF10-423F350437B9}"/>
              </a:ext>
            </a:extLst>
          </p:cNvPr>
          <p:cNvSpPr/>
          <p:nvPr/>
        </p:nvSpPr>
        <p:spPr>
          <a:xfrm rot="5400000">
            <a:off x="6217745" y="1817325"/>
            <a:ext cx="260619" cy="267532"/>
          </a:xfrm>
          <a:prstGeom prst="triangle">
            <a:avLst/>
          </a:prstGeom>
          <a:solidFill>
            <a:schemeClr val="bg1">
              <a:lumMod val="50000"/>
              <a:lumOff val="50000"/>
            </a:schemeClr>
          </a:solidFill>
          <a:ln w="254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9EE839-6B1A-49F4-8086-7B80AF9EC309}"/>
              </a:ext>
            </a:extLst>
          </p:cNvPr>
          <p:cNvSpPr/>
          <p:nvPr/>
        </p:nvSpPr>
        <p:spPr>
          <a:xfrm>
            <a:off x="5627636" y="1878821"/>
            <a:ext cx="695689" cy="14453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90033B-15A6-410B-9847-D52A74CD9B98}"/>
              </a:ext>
            </a:extLst>
          </p:cNvPr>
          <p:cNvSpPr/>
          <p:nvPr/>
        </p:nvSpPr>
        <p:spPr>
          <a:xfrm>
            <a:off x="797608" y="1553849"/>
            <a:ext cx="3032703" cy="84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10000"/>
              </a:lnSpc>
              <a:spcBef>
                <a:spcPts val="600"/>
              </a:spcBef>
              <a:buClr>
                <a:prstClr val="black"/>
              </a:buClr>
              <a:defRPr/>
            </a:pPr>
            <a:r>
              <a:rPr lang="en-US" sz="1200" dirty="0">
                <a:ea typeface="Calibri" pitchFamily="34" charset="0"/>
                <a:cs typeface="Arial" charset="0"/>
              </a:rPr>
              <a:t>Employee – Title</a:t>
            </a:r>
          </a:p>
          <a:p>
            <a:pPr defTabSz="914377">
              <a:lnSpc>
                <a:spcPct val="110000"/>
              </a:lnSpc>
              <a:spcBef>
                <a:spcPts val="600"/>
              </a:spcBef>
              <a:buClr>
                <a:prstClr val="black"/>
              </a:buClr>
              <a:defRPr/>
            </a:pPr>
            <a:r>
              <a:rPr lang="en-US" sz="1200" dirty="0">
                <a:ea typeface="Calibri" pitchFamily="34" charset="0"/>
                <a:cs typeface="Arial" charset="0"/>
              </a:rPr>
              <a:t>Employee – Title</a:t>
            </a:r>
          </a:p>
          <a:p>
            <a:pPr defTabSz="914377">
              <a:lnSpc>
                <a:spcPct val="110000"/>
              </a:lnSpc>
              <a:spcBef>
                <a:spcPts val="600"/>
              </a:spcBef>
              <a:buClr>
                <a:prstClr val="black"/>
              </a:buClr>
              <a:defRPr/>
            </a:pPr>
            <a:r>
              <a:rPr lang="en-US" sz="1200" dirty="0">
                <a:ea typeface="Calibri" pitchFamily="34" charset="0"/>
                <a:cs typeface="Arial" charset="0"/>
              </a:rPr>
              <a:t>Employee –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0CC1F9-1231-4C33-9A0D-FD6B96C3A691}"/>
              </a:ext>
            </a:extLst>
          </p:cNvPr>
          <p:cNvSpPr/>
          <p:nvPr/>
        </p:nvSpPr>
        <p:spPr>
          <a:xfrm>
            <a:off x="570249" y="1139610"/>
            <a:ext cx="4405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pc="400" dirty="0">
                <a:solidFill>
                  <a:schemeClr val="accent1"/>
                </a:solidFill>
              </a:rPr>
              <a:t>RISK PRIORITIZATION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15D7538D-E725-4B86-A3F2-32BD8848BDE2}"/>
              </a:ext>
            </a:extLst>
          </p:cNvPr>
          <p:cNvSpPr/>
          <p:nvPr/>
        </p:nvSpPr>
        <p:spPr>
          <a:xfrm flipH="1">
            <a:off x="2340237" y="1427525"/>
            <a:ext cx="2228881" cy="1087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>
              <a:solidFill>
                <a:schemeClr val="tx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C95D6A-E15A-420C-BCAF-10471A922FDE}"/>
              </a:ext>
            </a:extLst>
          </p:cNvPr>
          <p:cNvSpPr txBox="1">
            <a:spLocks/>
          </p:cNvSpPr>
          <p:nvPr/>
        </p:nvSpPr>
        <p:spPr>
          <a:xfrm>
            <a:off x="2892479" y="1703897"/>
            <a:ext cx="1655192" cy="658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525" indent="0" algn="l" defTabSz="914377" rtl="0" eaLnBrk="1" latinLnBrk="0" hangingPunct="1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None/>
              <a:tabLst/>
              <a:defRPr lang="en-US" sz="16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  <a:lvl2pPr marL="173038" indent="-163513" algn="l" defTabSz="914377" rtl="0" eaLnBrk="1" latinLnBrk="0" hangingPunct="1">
              <a:spcBef>
                <a:spcPts val="700"/>
              </a:spcBef>
              <a:buClr>
                <a:schemeClr val="accent1"/>
              </a:buClr>
              <a:buFont typeface="Wingdings" charset="2"/>
              <a:buChar char="§"/>
              <a:tabLst/>
              <a:defRPr lang="en-US" sz="12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j-ea"/>
                <a:cs typeface="Arial"/>
              </a:defRPr>
            </a:lvl2pPr>
            <a:lvl3pPr marL="285750" indent="-112713" algn="l" defTabSz="914377" rtl="0" eaLnBrk="1" latinLnBrk="0" hangingPunct="1">
              <a:spcBef>
                <a:spcPts val="400"/>
              </a:spcBef>
              <a:buClr>
                <a:schemeClr val="accent1"/>
              </a:buClr>
              <a:buFont typeface=".AppleSystemUIFont" charset="-120"/>
              <a:buChar char="–"/>
              <a:tabLst/>
              <a:defRPr lang="en-US" sz="10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j-ea"/>
                <a:cs typeface="Arial"/>
              </a:defRPr>
            </a:lvl3pPr>
            <a:lvl4pPr marL="285750" indent="-112713" algn="l" defTabSz="914377" rtl="0" eaLnBrk="1" latinLnBrk="0" hangingPunct="1">
              <a:spcBef>
                <a:spcPts val="400"/>
              </a:spcBef>
              <a:buClr>
                <a:schemeClr val="accent1"/>
              </a:buClr>
              <a:buFont typeface=".AppleSystemUIFont" charset="-120"/>
              <a:buChar char="–"/>
              <a:tabLst/>
              <a:defRPr lang="en-US" sz="10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n-ea"/>
                <a:cs typeface="Arial"/>
              </a:defRPr>
            </a:lvl4pPr>
            <a:lvl5pPr marL="285750" indent="-112713" algn="l" defTabSz="914377" rtl="0" eaLnBrk="1" latinLnBrk="0" hangingPunct="1">
              <a:spcBef>
                <a:spcPts val="400"/>
              </a:spcBef>
              <a:buClr>
                <a:schemeClr val="accent1"/>
              </a:buClr>
              <a:buFont typeface=".AppleSystemUIFont" charset="-120"/>
              <a:buChar char="–"/>
              <a:tabLst/>
              <a:defRPr lang="en-US" sz="1000" kern="12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pc="400" dirty="0">
                <a:solidFill>
                  <a:schemeClr val="tx1"/>
                </a:solidFill>
              </a:rPr>
              <a:t>ENTERPRISE RISK MANAGEMENT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6589A25-C535-4E69-A3D9-F260DC897373}"/>
              </a:ext>
            </a:extLst>
          </p:cNvPr>
          <p:cNvSpPr txBox="1">
            <a:spLocks/>
          </p:cNvSpPr>
          <p:nvPr/>
        </p:nvSpPr>
        <p:spPr>
          <a:xfrm>
            <a:off x="483604" y="245469"/>
            <a:ext cx="11708397" cy="80294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b="1" kern="1200" baseline="0">
                <a:solidFill>
                  <a:srgbClr val="3A3B3C"/>
                </a:solidFill>
                <a:effectLst/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accent1"/>
                </a:solidFill>
                <a:latin typeface="+mj-lt"/>
              </a:rPr>
              <a:t>Cyber Security Governance – One Company, One Mission</a:t>
            </a:r>
          </a:p>
        </p:txBody>
      </p:sp>
      <p:graphicFrame>
        <p:nvGraphicFramePr>
          <p:cNvPr id="43" name="Content Placeholder 3">
            <a:extLst>
              <a:ext uri="{FF2B5EF4-FFF2-40B4-BE49-F238E27FC236}">
                <a16:creationId xmlns:a16="http://schemas.microsoft.com/office/drawing/2014/main" id="{9126FE43-F353-4A3E-8E24-335A49844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330532"/>
              </p:ext>
            </p:extLst>
          </p:nvPr>
        </p:nvGraphicFramePr>
        <p:xfrm>
          <a:off x="5556536" y="1037275"/>
          <a:ext cx="5760720" cy="463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153">
                  <a:extLst>
                    <a:ext uri="{9D8B030D-6E8A-4147-A177-3AD203B41FA5}">
                      <a16:colId xmlns:a16="http://schemas.microsoft.com/office/drawing/2014/main" val="4189376346"/>
                    </a:ext>
                  </a:extLst>
                </a:gridCol>
                <a:gridCol w="4335567">
                  <a:extLst>
                    <a:ext uri="{9D8B030D-6E8A-4147-A177-3AD203B41FA5}">
                      <a16:colId xmlns:a16="http://schemas.microsoft.com/office/drawing/2014/main" val="41434116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SUCCESSES DELIVERED(xQ20xx)</a:t>
                      </a:r>
                    </a:p>
                  </a:txBody>
                  <a:tcPr marT="274320" marB="27432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7113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Topic Area 1 </a:t>
                      </a: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Include brief description of success seen by business and how it reduced risk</a:t>
                      </a: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62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Topic Area 2 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Include brief description of success seen by business and how it reduced risk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2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Topic Area 3 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Include brief description of success seen by business and how it reduced risk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7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Topic Area 4 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Include brief description of success seen by business and how it reduced risk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2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Topic Area 5 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/>
                        <a:t>Include brief description of success seen by business and how it reduced risk</a:t>
                      </a:r>
                    </a:p>
                  </a:txBody>
                  <a:tcPr marL="137160" marR="137160" marT="137160" marB="13716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85508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F49464-2897-4C50-8478-61826E8BE0A2}"/>
              </a:ext>
            </a:extLst>
          </p:cNvPr>
          <p:cNvCxnSpPr/>
          <p:nvPr/>
        </p:nvCxnSpPr>
        <p:spPr>
          <a:xfrm>
            <a:off x="4566959" y="2294188"/>
            <a:ext cx="9631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1FC1BB7-BB39-48F0-9F68-3BE61CE9831E}"/>
              </a:ext>
            </a:extLst>
          </p:cNvPr>
          <p:cNvCxnSpPr/>
          <p:nvPr/>
        </p:nvCxnSpPr>
        <p:spPr>
          <a:xfrm>
            <a:off x="4566959" y="3791392"/>
            <a:ext cx="9631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D94177F-7D8E-4FE6-89BC-38CF2CC00566}"/>
              </a:ext>
            </a:extLst>
          </p:cNvPr>
          <p:cNvCxnSpPr/>
          <p:nvPr/>
        </p:nvCxnSpPr>
        <p:spPr>
          <a:xfrm>
            <a:off x="4566959" y="5228306"/>
            <a:ext cx="9631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79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472053-326E-426F-B4F3-723450190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76112"/>
              </p:ext>
            </p:extLst>
          </p:nvPr>
        </p:nvGraphicFramePr>
        <p:xfrm>
          <a:off x="304801" y="902616"/>
          <a:ext cx="1161626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132">
                  <a:extLst>
                    <a:ext uri="{9D8B030D-6E8A-4147-A177-3AD203B41FA5}">
                      <a16:colId xmlns:a16="http://schemas.microsoft.com/office/drawing/2014/main" val="2221940016"/>
                    </a:ext>
                  </a:extLst>
                </a:gridCol>
                <a:gridCol w="1641170">
                  <a:extLst>
                    <a:ext uri="{9D8B030D-6E8A-4147-A177-3AD203B41FA5}">
                      <a16:colId xmlns:a16="http://schemas.microsoft.com/office/drawing/2014/main" val="3830885103"/>
                    </a:ext>
                  </a:extLst>
                </a:gridCol>
                <a:gridCol w="1584260">
                  <a:extLst>
                    <a:ext uri="{9D8B030D-6E8A-4147-A177-3AD203B41FA5}">
                      <a16:colId xmlns:a16="http://schemas.microsoft.com/office/drawing/2014/main" val="2942628541"/>
                    </a:ext>
                  </a:extLst>
                </a:gridCol>
                <a:gridCol w="6708703">
                  <a:extLst>
                    <a:ext uri="{9D8B030D-6E8A-4147-A177-3AD203B41FA5}">
                      <a16:colId xmlns:a16="http://schemas.microsoft.com/office/drawing/2014/main" val="1654464345"/>
                    </a:ext>
                  </a:extLst>
                </a:gridCol>
              </a:tblGrid>
              <a:tr h="574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Security Technologies</a:t>
                      </a:r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Perimeter firewalls blocked XXX inbound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Endpoint controls blocked XXX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Other (email protection, IDS, etc.) identified\blocked XXX events</a:t>
                      </a:r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23125"/>
                  </a:ext>
                </a:extLst>
              </a:tr>
              <a:tr h="820549">
                <a:tc rowSpan="7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Security Team</a:t>
                      </a:r>
                    </a:p>
                  </a:txBody>
                  <a:tcPr marL="182880" marR="18288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95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 Number of  incidents: </a:t>
                      </a:r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179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XXXX</a:t>
                      </a:r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89B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25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Selected Examples</a:t>
                      </a:r>
                    </a:p>
                  </a:txBody>
                  <a:tcPr marL="182880" marR="18288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179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Employee account compromise example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8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cs typeface="Arial" panose="020B0604020202020204" pitchFamily="34" charset="0"/>
                        </a:rPr>
                        <a:t>Description: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cs typeface="Arial" panose="020B0604020202020204" pitchFamily="34" charset="0"/>
                        </a:rPr>
                        <a:t>Employee clicked phishing link and submitted username/password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cs typeface="Arial" panose="020B0604020202020204" pitchFamily="34" charset="0"/>
                        </a:rPr>
                        <a:t>Analyst responded to compromise and recovered operations for employee</a:t>
                      </a:r>
                      <a:endParaRPr lang="en-US" dirty="0"/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0B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0040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cs typeface="Arial" panose="020B0604020202020204" pitchFamily="34" charset="0"/>
                        </a:rPr>
                        <a:t>Elaboration point</a:t>
                      </a:r>
                      <a:r>
                        <a:rPr lang="en-US" sz="1200" b="0" i="0" dirty="0"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b="0" i="1" dirty="0">
                          <a:cs typeface="Arial" panose="020B0604020202020204" pitchFamily="34" charset="0"/>
                        </a:rPr>
                        <a:t>data or PII lost and impact</a:t>
                      </a:r>
                      <a:endParaRPr lang="en-US" i="1" dirty="0"/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0B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814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Malware installation via malicious advertising website</a:t>
                      </a:r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8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cs typeface="Arial" panose="020B0604020202020204" pitchFamily="34" charset="0"/>
                        </a:rPr>
                        <a:t>Description: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cs typeface="Arial" panose="020B0604020202020204" pitchFamily="34" charset="0"/>
                        </a:rPr>
                        <a:t>Employee’s laptop was vulnerable to exploit and was compromised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cs typeface="Arial" panose="020B0604020202020204" pitchFamily="34" charset="0"/>
                        </a:rPr>
                        <a:t>Analyst detected malware, contained, and quarantined laptop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cs typeface="Arial" panose="020B0604020202020204" pitchFamily="34" charset="0"/>
                        </a:rPr>
                        <a:t>Analyst worked with Helpdesk to recover operations for employee</a:t>
                      </a:r>
                      <a:endParaRPr lang="en-US" dirty="0"/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0B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3966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Elaboration point</a:t>
                      </a:r>
                      <a:r>
                        <a:rPr lang="en-US" sz="1200" b="0" i="0" dirty="0"/>
                        <a:t>: </a:t>
                      </a:r>
                      <a:r>
                        <a:rPr lang="en-US" sz="1200" b="0" i="1" dirty="0">
                          <a:cs typeface="Arial" panose="020B0604020202020204" pitchFamily="34" charset="0"/>
                        </a:rPr>
                        <a:t>time lost for desktop support team to remediate and business impact to use</a:t>
                      </a:r>
                      <a:endParaRPr lang="en-US" i="1" dirty="0"/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0B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10206"/>
                  </a:ext>
                </a:extLst>
              </a:tr>
              <a:tr h="7384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Employee accessed or attempted access to prohibited websites</a:t>
                      </a:r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8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cs typeface="Arial" panose="020B0604020202020204" pitchFamily="34" charset="0"/>
                        </a:rPr>
                        <a:t>Description:</a:t>
                      </a:r>
                      <a:endParaRPr lang="en-US" sz="1200" dirty="0"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cs typeface="Arial" panose="020B0604020202020204" pitchFamily="34" charset="0"/>
                        </a:rPr>
                        <a:t>Analyst detected attempts, researched incident and monitored employee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cs typeface="Arial" panose="020B0604020202020204" pitchFamily="34" charset="0"/>
                        </a:rPr>
                        <a:t>Employee’s network history and / or laptop is secured for HR investigation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cs typeface="Arial" panose="020B0604020202020204" pitchFamily="34" charset="0"/>
                        </a:rPr>
                        <a:t>Analysts work with HR and / or Legal</a:t>
                      </a:r>
                    </a:p>
                  </a:txBody>
                  <a:tcPr marL="182880" marR="182880" marT="9144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0B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592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Elaboration point</a:t>
                      </a:r>
                      <a:r>
                        <a:rPr lang="en-US" sz="1200" b="0" i="0" dirty="0"/>
                        <a:t>: </a:t>
                      </a:r>
                      <a:r>
                        <a:rPr lang="en-US" sz="1200" b="0" i="1" dirty="0">
                          <a:cs typeface="Arial" panose="020B0604020202020204" pitchFamily="34" charset="0"/>
                        </a:rPr>
                        <a:t>insider threat, IP loss, or reputation damage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0BC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7187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3A26A1A-541D-4738-A1D3-08873A9E93A4}"/>
              </a:ext>
            </a:extLst>
          </p:cNvPr>
          <p:cNvSpPr txBox="1">
            <a:spLocks/>
          </p:cNvSpPr>
          <p:nvPr/>
        </p:nvSpPr>
        <p:spPr>
          <a:xfrm>
            <a:off x="533400" y="370118"/>
            <a:ext cx="9601200" cy="641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3A3B3C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2F7B6-FB0D-43E2-A4DE-BDA76CE8201E}"/>
              </a:ext>
            </a:extLst>
          </p:cNvPr>
          <p:cNvSpPr/>
          <p:nvPr/>
        </p:nvSpPr>
        <p:spPr>
          <a:xfrm>
            <a:off x="304800" y="6297382"/>
            <a:ext cx="11616265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Technology solutions and resource investments are proving to be effective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B95F05-CB5A-4B11-A331-7D5FCDE01E5D}"/>
              </a:ext>
            </a:extLst>
          </p:cNvPr>
          <p:cNvSpPr txBox="1">
            <a:spLocks/>
          </p:cNvSpPr>
          <p:nvPr/>
        </p:nvSpPr>
        <p:spPr>
          <a:xfrm>
            <a:off x="483604" y="245469"/>
            <a:ext cx="11708397" cy="80294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b="1" kern="1200" baseline="0">
                <a:solidFill>
                  <a:srgbClr val="3A3B3C"/>
                </a:solidFill>
                <a:effectLst/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accent1"/>
                </a:solidFill>
                <a:latin typeface="+mj-lt"/>
              </a:rPr>
              <a:t>Defense – Operational Metrics</a:t>
            </a:r>
          </a:p>
        </p:txBody>
      </p:sp>
    </p:spTree>
    <p:extLst>
      <p:ext uri="{BB962C8B-B14F-4D97-AF65-F5344CB8AC3E}">
        <p14:creationId xmlns:p14="http://schemas.microsoft.com/office/powerpoint/2010/main" val="351024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OTLSHAPE_TB_00000000000000000000000000000000_LeftEndCaps" hidden="1">
            <a:extLst>
              <a:ext uri="{FF2B5EF4-FFF2-40B4-BE49-F238E27FC236}">
                <a16:creationId xmlns:a16="http://schemas.microsoft.com/office/drawing/2014/main" id="{B039598A-2C6B-4F79-BCE4-8FF92A76281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0952" y="5212834"/>
            <a:ext cx="621965" cy="3693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ED7D31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2097" name="OTLSHAPE_T_f3468409aee545e584060781ba3adee5_ShapePercentage" hidden="1">
            <a:extLst>
              <a:ext uri="{FF2B5EF4-FFF2-40B4-BE49-F238E27FC236}">
                <a16:creationId xmlns:a16="http://schemas.microsoft.com/office/drawing/2014/main" id="{1BE02564-44E5-410F-B5F7-1B3B350586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09040" y="9311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098" name="OTLSHAPE_T_f3468409aee545e584060781ba3adee5_Duration" hidden="1">
            <a:extLst>
              <a:ext uri="{FF2B5EF4-FFF2-40B4-BE49-F238E27FC236}">
                <a16:creationId xmlns:a16="http://schemas.microsoft.com/office/drawing/2014/main" id="{03A0FABF-CC80-4959-9A78-05E627AE936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931922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21 days</a:t>
            </a:r>
          </a:p>
        </p:txBody>
      </p:sp>
      <p:sp>
        <p:nvSpPr>
          <p:cNvPr id="2099" name="OTLSHAPE_T_f3468409aee545e584060781ba3adee5_TextPercentage" hidden="1">
            <a:extLst>
              <a:ext uri="{FF2B5EF4-FFF2-40B4-BE49-F238E27FC236}">
                <a16:creationId xmlns:a16="http://schemas.microsoft.com/office/drawing/2014/main" id="{7A3E480A-FF63-4D76-8E49-E2DB20C8BF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1137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00" name="OTLSHAPE_T_f3468409aee545e584060781ba3adee5_StartDate" hidden="1">
            <a:extLst>
              <a:ext uri="{FF2B5EF4-FFF2-40B4-BE49-F238E27FC236}">
                <a16:creationId xmlns:a16="http://schemas.microsoft.com/office/drawing/2014/main" id="{2F7409BA-37A6-4856-8079-3860A0AC56F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1137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01" name="OTLSHAPE_T_f3468409aee545e584060781ba3adee5_EndDate" hidden="1">
            <a:extLst>
              <a:ext uri="{FF2B5EF4-FFF2-40B4-BE49-F238E27FC236}">
                <a16:creationId xmlns:a16="http://schemas.microsoft.com/office/drawing/2014/main" id="{F34C9B5A-8331-48FF-AEA0-9FE921EBF14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1137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05" name="OTLSHAPE_T_0fd338f343ee423eb942a6a6c761f3a3_ShapePercentage" hidden="1">
            <a:extLst>
              <a:ext uri="{FF2B5EF4-FFF2-40B4-BE49-F238E27FC236}">
                <a16:creationId xmlns:a16="http://schemas.microsoft.com/office/drawing/2014/main" id="{6286D479-1B90-416E-84A6-637BD5B4D14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837252" y="12867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06" name="OTLSHAPE_T_0fd338f343ee423eb942a6a6c761f3a3_Duration" hidden="1">
            <a:extLst>
              <a:ext uri="{FF2B5EF4-FFF2-40B4-BE49-F238E27FC236}">
                <a16:creationId xmlns:a16="http://schemas.microsoft.com/office/drawing/2014/main" id="{2CEA6E2A-FC60-4C08-92B9-403DFD53EA6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0" y="1287522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34 days</a:t>
            </a:r>
          </a:p>
        </p:txBody>
      </p:sp>
      <p:sp>
        <p:nvSpPr>
          <p:cNvPr id="2107" name="OTLSHAPE_T_0fd338f343ee423eb942a6a6c761f3a3_TextPercentage" hidden="1">
            <a:extLst>
              <a:ext uri="{FF2B5EF4-FFF2-40B4-BE49-F238E27FC236}">
                <a16:creationId xmlns:a16="http://schemas.microsoft.com/office/drawing/2014/main" id="{1532899B-6213-4DD3-B709-DB748D891ED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0" y="1493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08" name="OTLSHAPE_T_0fd338f343ee423eb942a6a6c761f3a3_StartDate" hidden="1">
            <a:extLst>
              <a:ext uri="{FF2B5EF4-FFF2-40B4-BE49-F238E27FC236}">
                <a16:creationId xmlns:a16="http://schemas.microsoft.com/office/drawing/2014/main" id="{8F85722B-1E43-4A74-B9CE-55BB9576F40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0" y="1493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09" name="OTLSHAPE_T_0fd338f343ee423eb942a6a6c761f3a3_EndDate" hidden="1">
            <a:extLst>
              <a:ext uri="{FF2B5EF4-FFF2-40B4-BE49-F238E27FC236}">
                <a16:creationId xmlns:a16="http://schemas.microsoft.com/office/drawing/2014/main" id="{5F010AAC-D100-410E-8E18-EF641DF55E9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0" y="1493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13" name="OTLSHAPE_T_974a3f5060614e4880cb94200d543f37_ShapePercentage" hidden="1">
            <a:extLst>
              <a:ext uri="{FF2B5EF4-FFF2-40B4-BE49-F238E27FC236}">
                <a16:creationId xmlns:a16="http://schemas.microsoft.com/office/drawing/2014/main" id="{9EB184E8-10DE-4FCD-AFA4-C1F1B43CF63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657781" y="16423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14" name="OTLSHAPE_T_974a3f5060614e4880cb94200d543f37_Duration" hidden="1">
            <a:extLst>
              <a:ext uri="{FF2B5EF4-FFF2-40B4-BE49-F238E27FC236}">
                <a16:creationId xmlns:a16="http://schemas.microsoft.com/office/drawing/2014/main" id="{9A4EBDEB-7BD4-49E3-A647-CE421599B65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0" y="1643122"/>
            <a:ext cx="440267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8 days</a:t>
            </a:r>
          </a:p>
        </p:txBody>
      </p:sp>
      <p:sp>
        <p:nvSpPr>
          <p:cNvPr id="2115" name="OTLSHAPE_T_974a3f5060614e4880cb94200d543f37_TextPercentage" hidden="1">
            <a:extLst>
              <a:ext uri="{FF2B5EF4-FFF2-40B4-BE49-F238E27FC236}">
                <a16:creationId xmlns:a16="http://schemas.microsoft.com/office/drawing/2014/main" id="{C1EB28F4-5865-4C5A-A1D0-2C7A6A8DAB0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0" y="18490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16" name="OTLSHAPE_T_974a3f5060614e4880cb94200d543f37_StartDate" hidden="1">
            <a:extLst>
              <a:ext uri="{FF2B5EF4-FFF2-40B4-BE49-F238E27FC236}">
                <a16:creationId xmlns:a16="http://schemas.microsoft.com/office/drawing/2014/main" id="{A6C4FC1C-CBF0-4D4A-BB17-DB42828A6A3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0" y="18490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17" name="OTLSHAPE_T_974a3f5060614e4880cb94200d543f37_EndDate" hidden="1">
            <a:extLst>
              <a:ext uri="{FF2B5EF4-FFF2-40B4-BE49-F238E27FC236}">
                <a16:creationId xmlns:a16="http://schemas.microsoft.com/office/drawing/2014/main" id="{653E7F74-DE4A-4372-9B57-B179318F802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0" y="18490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21" name="OTLSHAPE_T_184c0526e62f4e16b348e2f567549d2e_ShapePercentage" hidden="1">
            <a:extLst>
              <a:ext uri="{FF2B5EF4-FFF2-40B4-BE49-F238E27FC236}">
                <a16:creationId xmlns:a16="http://schemas.microsoft.com/office/drawing/2014/main" id="{04E4BA7C-8F14-4A38-8374-2E113FA661E7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912656" y="19979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22" name="OTLSHAPE_T_184c0526e62f4e16b348e2f567549d2e_Duration" hidden="1">
            <a:extLst>
              <a:ext uri="{FF2B5EF4-FFF2-40B4-BE49-F238E27FC236}">
                <a16:creationId xmlns:a16="http://schemas.microsoft.com/office/drawing/2014/main" id="{F3CED494-30B7-4414-97FD-C5F1420D3EF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0" y="1998722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54 days</a:t>
            </a:r>
          </a:p>
        </p:txBody>
      </p:sp>
      <p:sp>
        <p:nvSpPr>
          <p:cNvPr id="2123" name="OTLSHAPE_T_184c0526e62f4e16b348e2f567549d2e_TextPercentage" hidden="1">
            <a:extLst>
              <a:ext uri="{FF2B5EF4-FFF2-40B4-BE49-F238E27FC236}">
                <a16:creationId xmlns:a16="http://schemas.microsoft.com/office/drawing/2014/main" id="{2DC04057-3FDB-4926-93EC-FF238FC9AA4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0" y="22046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24" name="OTLSHAPE_T_184c0526e62f4e16b348e2f567549d2e_StartDate" hidden="1">
            <a:extLst>
              <a:ext uri="{FF2B5EF4-FFF2-40B4-BE49-F238E27FC236}">
                <a16:creationId xmlns:a16="http://schemas.microsoft.com/office/drawing/2014/main" id="{86D2F2F7-9546-46D1-96F5-4E59CB7212F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0" y="22046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25" name="OTLSHAPE_T_184c0526e62f4e16b348e2f567549d2e_EndDate" hidden="1">
            <a:extLst>
              <a:ext uri="{FF2B5EF4-FFF2-40B4-BE49-F238E27FC236}">
                <a16:creationId xmlns:a16="http://schemas.microsoft.com/office/drawing/2014/main" id="{4D137374-6602-484C-A454-E435939134A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0" y="22046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29" name="OTLSHAPE_T_a0591de8e29d4e4698b4c1f1ebafb602_ShapePercentage" hidden="1">
            <a:extLst>
              <a:ext uri="{FF2B5EF4-FFF2-40B4-BE49-F238E27FC236}">
                <a16:creationId xmlns:a16="http://schemas.microsoft.com/office/drawing/2014/main" id="{13C80DB1-E497-437C-9C39-3CAEC6B3E82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951649" y="23535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30" name="OTLSHAPE_T_a0591de8e29d4e4698b4c1f1ebafb602_Duration" hidden="1">
            <a:extLst>
              <a:ext uri="{FF2B5EF4-FFF2-40B4-BE49-F238E27FC236}">
                <a16:creationId xmlns:a16="http://schemas.microsoft.com/office/drawing/2014/main" id="{ACF51118-5913-4EBA-B274-5784FC032CFA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0" y="2354322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36 days</a:t>
            </a:r>
          </a:p>
        </p:txBody>
      </p:sp>
      <p:sp>
        <p:nvSpPr>
          <p:cNvPr id="2131" name="OTLSHAPE_T_a0591de8e29d4e4698b4c1f1ebafb602_TextPercentage" hidden="1">
            <a:extLst>
              <a:ext uri="{FF2B5EF4-FFF2-40B4-BE49-F238E27FC236}">
                <a16:creationId xmlns:a16="http://schemas.microsoft.com/office/drawing/2014/main" id="{A93AD316-B307-4530-B319-47E8F693C1A5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0" y="25602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32" name="OTLSHAPE_T_a0591de8e29d4e4698b4c1f1ebafb602_StartDate" hidden="1">
            <a:extLst>
              <a:ext uri="{FF2B5EF4-FFF2-40B4-BE49-F238E27FC236}">
                <a16:creationId xmlns:a16="http://schemas.microsoft.com/office/drawing/2014/main" id="{7A023A3F-EBEB-44FA-A2A1-1C0F29411760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0" y="25602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33" name="OTLSHAPE_T_a0591de8e29d4e4698b4c1f1ebafb602_EndDate" hidden="1">
            <a:extLst>
              <a:ext uri="{FF2B5EF4-FFF2-40B4-BE49-F238E27FC236}">
                <a16:creationId xmlns:a16="http://schemas.microsoft.com/office/drawing/2014/main" id="{65ABE39C-A3ED-419B-85F9-8EB62F8EC3F7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0" y="25602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37" name="OTLSHAPE_T_af4f792cf25446ddb82e8c1bc6a8f844_ShapePercentage" hidden="1">
            <a:extLst>
              <a:ext uri="{FF2B5EF4-FFF2-40B4-BE49-F238E27FC236}">
                <a16:creationId xmlns:a16="http://schemas.microsoft.com/office/drawing/2014/main" id="{C887E048-C755-49AB-B2E9-CB3FFEC9E120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226020" y="27091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38" name="OTLSHAPE_T_af4f792cf25446ddb82e8c1bc6a8f844_Duration" hidden="1">
            <a:extLst>
              <a:ext uri="{FF2B5EF4-FFF2-40B4-BE49-F238E27FC236}">
                <a16:creationId xmlns:a16="http://schemas.microsoft.com/office/drawing/2014/main" id="{C2F53A57-0DBE-4F2D-A1FE-FDD599B469BA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0" y="2709922"/>
            <a:ext cx="440267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5 days</a:t>
            </a:r>
          </a:p>
        </p:txBody>
      </p:sp>
      <p:sp>
        <p:nvSpPr>
          <p:cNvPr id="2139" name="OTLSHAPE_T_af4f792cf25446ddb82e8c1bc6a8f844_TextPercentage" hidden="1">
            <a:extLst>
              <a:ext uri="{FF2B5EF4-FFF2-40B4-BE49-F238E27FC236}">
                <a16:creationId xmlns:a16="http://schemas.microsoft.com/office/drawing/2014/main" id="{4F43B9AA-C8BC-4268-8E33-3105E423B9D6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0" y="2915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40" name="OTLSHAPE_T_af4f792cf25446ddb82e8c1bc6a8f844_StartDate" hidden="1">
            <a:extLst>
              <a:ext uri="{FF2B5EF4-FFF2-40B4-BE49-F238E27FC236}">
                <a16:creationId xmlns:a16="http://schemas.microsoft.com/office/drawing/2014/main" id="{82C85A97-5E60-42E0-BACC-010A048462AB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0" y="2915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41" name="OTLSHAPE_T_af4f792cf25446ddb82e8c1bc6a8f844_EndDate" hidden="1">
            <a:extLst>
              <a:ext uri="{FF2B5EF4-FFF2-40B4-BE49-F238E27FC236}">
                <a16:creationId xmlns:a16="http://schemas.microsoft.com/office/drawing/2014/main" id="{9509690B-223A-49EE-99A9-ADF2C359ACF8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0" y="29158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45" name="OTLSHAPE_T_065e1c035bc24e3eb649cbe5882f4fe9_ShapePercentage" hidden="1">
            <a:extLst>
              <a:ext uri="{FF2B5EF4-FFF2-40B4-BE49-F238E27FC236}">
                <a16:creationId xmlns:a16="http://schemas.microsoft.com/office/drawing/2014/main" id="{DB7708E3-BE22-40C1-9BCC-BE6E20F3D59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371663" y="3064732"/>
            <a:ext cx="0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/>
          </a:p>
        </p:txBody>
      </p:sp>
      <p:sp>
        <p:nvSpPr>
          <p:cNvPr id="2146" name="OTLSHAPE_T_065e1c035bc24e3eb649cbe5882f4fe9_Duration" hidden="1">
            <a:extLst>
              <a:ext uri="{FF2B5EF4-FFF2-40B4-BE49-F238E27FC236}">
                <a16:creationId xmlns:a16="http://schemas.microsoft.com/office/drawing/2014/main" id="{7DF3E934-941E-4108-B570-71BE31CC657D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0" y="3065522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ED7D31"/>
                </a:solidFill>
                <a:latin typeface="Calibri" panose="020F0502020204030204" pitchFamily="34" charset="0"/>
              </a:rPr>
              <a:t>43 days</a:t>
            </a:r>
          </a:p>
        </p:txBody>
      </p:sp>
      <p:sp>
        <p:nvSpPr>
          <p:cNvPr id="2147" name="OTLSHAPE_T_065e1c035bc24e3eb649cbe5882f4fe9_TextPercentage" hidden="1">
            <a:extLst>
              <a:ext uri="{FF2B5EF4-FFF2-40B4-BE49-F238E27FC236}">
                <a16:creationId xmlns:a16="http://schemas.microsoft.com/office/drawing/2014/main" id="{829DB983-AE93-45D6-8374-82AF5EDFE90B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0" y="3271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48" name="OTLSHAPE_T_065e1c035bc24e3eb649cbe5882f4fe9_StartDate" hidden="1">
            <a:extLst>
              <a:ext uri="{FF2B5EF4-FFF2-40B4-BE49-F238E27FC236}">
                <a16:creationId xmlns:a16="http://schemas.microsoft.com/office/drawing/2014/main" id="{0731F0A8-A814-4A07-88D0-884A65475E3F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0" y="3271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49" name="OTLSHAPE_T_065e1c035bc24e3eb649cbe5882f4fe9_EndDate" hidden="1">
            <a:extLst>
              <a:ext uri="{FF2B5EF4-FFF2-40B4-BE49-F238E27FC236}">
                <a16:creationId xmlns:a16="http://schemas.microsoft.com/office/drawing/2014/main" id="{65340D55-D3EF-4906-97F1-D215319F5BEA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0" y="3271465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0" name="Content Placeholder 5">
            <a:extLst>
              <a:ext uri="{FF2B5EF4-FFF2-40B4-BE49-F238E27FC236}">
                <a16:creationId xmlns:a16="http://schemas.microsoft.com/office/drawing/2014/main" id="{F39591A5-1B2C-462B-948A-A8DC45877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000430"/>
              </p:ext>
            </p:extLst>
          </p:nvPr>
        </p:nvGraphicFramePr>
        <p:xfrm>
          <a:off x="589512" y="1048416"/>
          <a:ext cx="10737673" cy="417020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030925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69872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852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81376317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4046998321"/>
                    </a:ext>
                  </a:extLst>
                </a:gridCol>
              </a:tblGrid>
              <a:tr h="72614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Cybersecurity Risk Metric</a:t>
                      </a:r>
                    </a:p>
                  </a:txBody>
                  <a:tcPr marL="90600" marR="45300" marT="45300" marB="453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Update</a:t>
                      </a:r>
                      <a:b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</a:b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Period</a:t>
                      </a:r>
                    </a:p>
                  </a:txBody>
                  <a:tcPr marL="90600" marR="90600" marT="45300" marB="453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Target</a:t>
                      </a:r>
                    </a:p>
                  </a:txBody>
                  <a:tcPr marL="90600" marR="90600" marT="45300" marB="4530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n-lt"/>
                        </a:rPr>
                        <a:t>1Q2018</a:t>
                      </a:r>
                    </a:p>
                  </a:txBody>
                  <a:tcPr marL="90600" marR="90600" marT="45300" marB="4530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n-lt"/>
                        </a:rPr>
                        <a:t>2Q2018</a:t>
                      </a:r>
                    </a:p>
                  </a:txBody>
                  <a:tcPr marL="90600" marR="90600" marT="45300" marB="4530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n-lt"/>
                        </a:rPr>
                        <a:t>3Q2018</a:t>
                      </a:r>
                    </a:p>
                  </a:txBody>
                  <a:tcPr marL="90600" marR="90600" marT="45300" marB="4530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n-lt"/>
                        </a:rPr>
                        <a:t>4Q2018</a:t>
                      </a:r>
                    </a:p>
                  </a:txBody>
                  <a:tcPr marL="90600" marR="90600" marT="45300" marB="4530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n-lt"/>
                        </a:rPr>
                        <a:t>Trend</a:t>
                      </a:r>
                    </a:p>
                  </a:txBody>
                  <a:tcPr marL="90600" marR="90600" marT="45300" marB="4530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9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accent1"/>
                          </a:solidFill>
                          <a:latin typeface="+mn-lt"/>
                        </a:rPr>
                        <a:t>Severity 1 Cybersecurity Incidents Reported</a:t>
                      </a:r>
                    </a:p>
                  </a:txBody>
                  <a:tcPr marL="90600" marR="453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Quarterly</a:t>
                      </a:r>
                      <a:endParaRPr kumimoji="0" lang="en-US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600" marR="90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0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Steady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09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300" kern="1200" dirty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Unresolved Cybersecurity Audit Items</a:t>
                      </a:r>
                      <a:r>
                        <a:rPr lang="en-US" sz="1300" kern="1200" baseline="0" dirty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&gt; 30 days old</a:t>
                      </a:r>
                      <a:endParaRPr lang="en-US" sz="1300" kern="1200" dirty="0">
                        <a:solidFill>
                          <a:schemeClr val="accent1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600" marR="453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Quarterly</a:t>
                      </a:r>
                      <a:endParaRPr kumimoji="0" lang="en-US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600" marR="90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0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Steady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169167"/>
                  </a:ext>
                </a:extLst>
              </a:tr>
              <a:tr h="48409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accent1"/>
                          </a:solidFill>
                          <a:latin typeface="+mn-lt"/>
                        </a:rPr>
                        <a:t>Data Breaches</a:t>
                      </a:r>
                    </a:p>
                  </a:txBody>
                  <a:tcPr marL="90600" marR="453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Quarterly</a:t>
                      </a:r>
                      <a:endParaRPr kumimoji="0" lang="en-US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600" marR="90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0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Steady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accent1"/>
                          </a:solidFill>
                          <a:latin typeface="+mn-lt"/>
                        </a:rPr>
                        <a:t>Unresolved Penetration Test Findings &gt; 90 days old %</a:t>
                      </a:r>
                    </a:p>
                  </a:txBody>
                  <a:tcPr marL="90600" marR="453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en-US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Quarterly</a:t>
                      </a:r>
                    </a:p>
                  </a:txBody>
                  <a:tcPr marL="90600" marR="90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&lt; 5%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0%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Improving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19368"/>
                  </a:ext>
                </a:extLst>
              </a:tr>
              <a:tr h="48409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accent1"/>
                          </a:solidFill>
                          <a:latin typeface="+mn-lt"/>
                        </a:rPr>
                        <a:t>Tier-1 Applications Availability %</a:t>
                      </a:r>
                    </a:p>
                  </a:txBody>
                  <a:tcPr marL="90600" marR="453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Quarterly</a:t>
                      </a:r>
                      <a:endParaRPr kumimoji="0" lang="en-US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600" marR="90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99.75%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99.985%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100%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Improving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accent1"/>
                          </a:solidFill>
                          <a:latin typeface="+mn-lt"/>
                        </a:rPr>
                        <a:t>Employee Cybersecurity Training Completion %</a:t>
                      </a:r>
                    </a:p>
                  </a:txBody>
                  <a:tcPr marL="90600" marR="453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en-US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Bi-Annually</a:t>
                      </a:r>
                    </a:p>
                  </a:txBody>
                  <a:tcPr marL="90600" marR="90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89.5%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Steady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147191"/>
                  </a:ext>
                </a:extLst>
              </a:tr>
              <a:tr h="48409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accent1"/>
                          </a:solidFill>
                          <a:latin typeface="+mn-lt"/>
                        </a:rPr>
                        <a:t>Cybersecurity investment (% of annual IT budget devoted to IT security, risk and privacy)</a:t>
                      </a:r>
                    </a:p>
                  </a:txBody>
                  <a:tcPr marL="90600" marR="453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en-US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Quarterly</a:t>
                      </a:r>
                    </a:p>
                  </a:txBody>
                  <a:tcPr marL="90600" marR="9060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3.5%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Improving</a:t>
                      </a:r>
                    </a:p>
                  </a:txBody>
                  <a:tcPr marL="45300" marR="45300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CB121CF-E3E9-436F-AA91-46401EBD5475}"/>
              </a:ext>
            </a:extLst>
          </p:cNvPr>
          <p:cNvSpPr/>
          <p:nvPr/>
        </p:nvSpPr>
        <p:spPr>
          <a:xfrm>
            <a:off x="589512" y="5590677"/>
            <a:ext cx="10737672" cy="8617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Measurable events and incident levels are commensurate to a business of our size and industry sector.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Technology solutions and cybersecurity prioritization activities are proving to be effective.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47C284B6-736E-4A83-BA47-9C89AE4774D2}"/>
              </a:ext>
            </a:extLst>
          </p:cNvPr>
          <p:cNvSpPr txBox="1">
            <a:spLocks/>
          </p:cNvSpPr>
          <p:nvPr/>
        </p:nvSpPr>
        <p:spPr>
          <a:xfrm>
            <a:off x="483604" y="245469"/>
            <a:ext cx="11708397" cy="80294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b="1" kern="1200" baseline="0">
                <a:solidFill>
                  <a:srgbClr val="3A3B3C"/>
                </a:solidFill>
                <a:effectLst/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accent1"/>
                </a:solidFill>
                <a:latin typeface="+mj-lt"/>
              </a:rPr>
              <a:t>Defense – Cyber Security Risk Metric Dashboard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5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SIsIk9yaWdpbmFsQXNzZW1ibHlWZXJzaW9uIjoiMy4xOS4wNC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SwiRyI6MTE2LCJCIjoxNjh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xMTUsIkciOjExNSwiQiI6MTE1fX0sIkFwcGVuZFllYXJPblllYXJDaGFuZ2UiOnRydWUsIkVsYXBzZWRUaW1lRm9ybWF0IjoxLCJUb2RheU1hcmtlclBvc2l0aW9uIjozLCJRdWlja1Bvc2l0aW9uIjoyLCJBYnNvbHV0ZVBvc2l0aW9uIjozMDMuNzU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cyMC4wLCJNYXhIZWlnaHQiOiJJbmZpbml0eSIsIlNtYXJ0Rm9yZWdyb3VuZElzQWN0aXZlIjpmYWxzZSwiSG9yaXpvbnRhbEFsaWdubWVudCI6MSwiVmVydGljYWxBbGlnbm1lbnQiOjAsIlNtYXJ0Rm9yZWdyb3VuZCI6bnVsb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nRydWV9LCJTY2FsZSI6eyIkaWQiOiIxMjciLCJTdGFydERhdGUiOiIwMDAxLTAxLTAxVDAwOjAwOjAwIiwiRW5kRGF0ZSI6IjIwMTgtMDQtMDlUMDA6MDA6MDAiLCJGb3JtYXQiOiJNTU0iLCJUeXBlIjoyLCJBdXRvRGF0ZVJhbmdlIjp0cnVlLCJXb3JraW5nRGF5cyI6MTI3LCJUb2RheU1hcmtlclRleHQiOiJUb2RheSIsIkF1dG9TY2FsZVR5cGUiOmZhbHNlfSwiTWlsZXN0b25lcyI6W3siJGlkIjoiMTI4IiwiRGF0ZSI6IjIwMTctMTAtMjdUMDA6MDA6MDBaIiwiU3R5bGUiOnsiJGlkIjoiMTI5IiwiU2hhcGUiOjIsIkNvbm5lY3Rvck1hcmdpbiI6eyIkcmVmIjoiNTQifSwiQ29ubmVjdG9yU3R5bGUiOnsiJGlkIjoiMTMwIiwiTGluZUNvbG9yIjp7IiRpZCI6IjEzMSIsIiR0eXBlIjoiTkxSRS5Db21tb24uRG9tLlNvbGlkQ29sb3JCcnVzaCwgTkxSRS5Db21tb24iLCJDb2xvciI6eyIkaWQiOiIxMzIiLCJBIjoxMjcsIlIiOjMxLCJHIjo3MywiQiI6MTI2fX0sIkxpbmVXZWlnaHQiOjEuMCwiTGluZVR5cGUiOjAsIlBhcmVudFN0eWxlIjpudWxsfSwiSXNCZWxvd1RpbWViYW5kIjpmYWxzZSwiSGlkZURhdGUiOmZhbHNlLCJTaGFwZVNpemUiOjEsIlNwYWNpbmciOjIuMCwiUGFkZGluZyI6eyIkcmVmIjoiNTgifSwiU2hhcGVTdHlsZSI6eyIkaWQiOiIxMzMiLCJNYXJnaW4iOnsiJHJlZiI6IjYwIn0sIlBhZGRpbmciOnsiJHJlZiI6IjYxIn0sIkJhY2tncm91bmQiOnsiJGlkIjoiMTM0IiwiQ29sb3IiOnsiJGlkIjoiMTM1IiwiQSI6MjU1LCJSIjoyNiwiRyI6MTcwLCJCIjo2Nn19LCJJc1Zpc2libGUiOnRydWUsIldpZHRoIjoxOC4wLCJIZWlnaHQiOjIwLjAsIkJvcmRlclN0eWxlIjp7IiRpZCI6IjEzNiIsIkxpbmVDb2xvciI6eyIkcmVmIjoiNjUifSwiTGluZVdlaWdodCI6MC4wLCJMaW5lVHlwZSI6MCwiUGFyZW50U3R5bGUiOm51bGx9LCJQYXJlbnRTdHlsZSI6bnVsbH0sIlRpdGxlU3R5bGUiOnsiJGlkIjoiMTM3IiwiRm9udFNldHRpbmdzIjp7IiRpZCI6IjEzOCIsIkZvbnRTaXplIjoxMSwiRm9udE5hbWUiOiJDYWxpYnJpIiwiSXNCb2xkIjp0cnVlLCJJc0l0YWxpYyI6ZmFsc2UsIklzVW5kZXJsaW5lZCI6ZmFsc2UsIlBhcmVudFN0eWxlIjpudWxsfSwiQXV0b1NpemUiOjAsIkZvcmVncm91bmQiOnsiJGlkIjoiMTM5IiwiQ29sb3IiOnsiJHJlZiI6IjcwIn19LCJNYXhXaWR0aCI6MjAwLjA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E0MCIsIkxpbmVDb2xvciI6bnVsbCwiTGluZVdlaWdodCI6MC4wLCJMaW5lVHlwZSI6MCwiUGFyZW50U3R5bGUiOm51bGx9LCJQYXJlbnRTdHlsZSI6bnVsbH0sIkRhdGVTdHlsZSI6eyIkaWQiOiIxNDEiLCJGb250U2V0dGluZ3MiOnsiJGlkIjoiMTQyIiwiRm9udFNpemUiOjEwLCJGb250TmFtZSI6IkNhbGlicmkiLCJJc0JvbGQiOmZhbHNlLCJJc0l0YWxpYyI6ZmFsc2UsIklzVW5kZXJsaW5lZCI6ZmFsc2UsIlBhcmVudFN0eWxlIjpudWxsfSwiQXV0b1NpemUiOjAsIkZvcmVncm91bmQiOnsiJGlkIjoiMTQzIiwiQ29sb3IiOnsiJHJlZiI6Ijc3In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0NCIsIkxpbmVDb2xvciI6bnVsbCwiTGluZVdlaWdodCI6MC4wLCJMaW5lVHlwZSI6MCwiUGFyZW50U3R5bGUiOm51bGx9LCJQYXJlbnRTdHlsZSI6bnVsbH0sIkRhdGVGb3JtYXQiOnsiJHJlZiI6IjgxIn0sIklzVmlzaWJsZSI6dHJ1ZSwiUGFyZW50U3R5bGUiOm51bGx9LCJJbmRleCI6MywiUGVyY2VudGFnZUNvbXBsZXRlIjpudWxsLCJQb3NpdGlvbiI6eyJSYXRpbyI6MC4xMTAyODcyNTIwNDE1MzgwNSwiSXNDdXN0b20iOmZhbHNlfSwiRGF0ZUZvcm1hdCI6eyIkcmVmIjoiODEifSwiSWQiOiIyZTliZjlhMC1kNDQ3LTQyMDgtOGNhNi03ZmU3NWY0ODc4ODciLCJJbXBvcnRJZCI6bnVsbCwiVGl0bGUiOiJSRlAgU2VudCBPdXQgRm9yIFJlc3BvbnNlIiwiTm90ZSI6bnVsbCwiSHlwZXJsaW5rIjpudWxsLCJJc0NoYW5nZWQiOmZhbHNlLCJJc05ldyI6ZmFsc2V9LHsiJGlkIjoiMTQ1IiwiRGF0ZSI6IjIwMTctMTEtMTNUMjM6NTk6MDBaIiwiU3R5bGUiOnsiJGlkIjoiMTQ2IiwiU2hhcGUiOjIsIkNvbm5lY3Rvck1hcmdpbiI6eyIkcmVmIjoiNTQifSwiQ29ubmVjdG9yU3R5bGUiOnsiJGlkIjoiMTQ3IiwiTGluZUNvbG9yIjp7IiRyZWYiOiI1NiJ9LCJMaW5lV2VpZ2h0IjoxLjAsIkxpbmVUeXBlIjowLCJQYXJlbnRTdHlsZSI6bnVsbH0sIklzQmVsb3dUaW1lYmFuZCI6ZmFsc2UsIkhpZGVEYXRlIjpmYWxzZSwiU2hhcGVTaXplIjoxLCJTcGFjaW5nIjoyLjAsIlBhZGRpbmciOnsiJHJlZiI6IjU4In0sIlNoYXBlU3R5bGUiOnsiJGlkIjoiMTQ4IiwiTWFyZ2luIjp7IiRyZWYiOiI2MCJ9LCJQYWRkaW5nIjp7IiRyZWYiOiI2MSJ9LCJCYWNrZ3JvdW5kIjp7IiRpZCI6IjE0OSIsIkNvbG9yIjp7IiRpZCI6IjE1MCIsIkEiOjI1NSwiUiI6MjYsIkciOjE3MCwiQiI6NjZ9fSwiSXNWaXNpYmxlIjp0cnVlLCJXaWR0aCI6MTguMCwiSGVpZ2h0IjoyMC4wLCJCb3JkZXJTdHlsZSI6eyIkaWQiOiIxNTEiLCJMaW5lQ29sb3IiOnsiJHJlZiI6IjY1In0sIkxpbmVXZWlnaHQiOjAuMCwiTGluZVR5cGUiOjAsIlBhcmVudFN0eWxlIjpudWxsfSwiUGFyZW50U3R5bGUiOm51bGx9LCJUaXRsZVN0eWxlIjp7IiRpZCI6IjE1MiIsIkZvbnRTZXR0aW5ncyI6eyIkaWQiOiIxNTM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E1NCIsIkxpbmVDb2xvciI6bnVsbCwiTGluZVdlaWdodCI6MC4wLCJMaW5lVHlwZSI6MCwiUGFyZW50U3R5bGUiOm51bGx9LCJQYXJlbnRTdHlsZSI6bnVsbH0sIkRhdGVTdHlsZSI6eyIkaWQiOiIxNTUiLCJGb250U2V0dGluZ3MiOnsiJGlkIjoiMTU2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TU3IiwiTGluZUNvbG9yIjpudWxsLCJMaW5lV2VpZ2h0IjowLjAsIkxpbmVUeXBlIjowLCJQYXJlbnRTdHlsZSI6bnVsbH0sIlBhcmVudFN0eWxlIjpudWxsfSwiRGF0ZUZvcm1hdCI6eyIkcmVmIjoiODEifSwiSXNWaXNpYmxlIjp0cnVlLCJQYXJlbnRTdHlsZSI6bnVsbH0sIkluZGV4Ijo1LCJQZXJjZW50YWdlQ29tcGxldGUiOm51bGwsIlBvc2l0aW9uIjp7IlJhdGlvIjowLjE0NTk5NjQzNTM0NTkzNjIsIklzQ3VzdG9tIjp0cnVlfSwiRGF0ZUZvcm1hdCI6eyIkcmVmIjoiODEifSwiSWQiOiJkNTQ3MzFlNS0wYzEzLTQwNmItYTZmOS0zYTA2OTRjMDVlMDAiLCJJbXBvcnRJZCI6bnVsbCwiVGl0bGUiOiJWZXJpem9uIFNlbGVjdGVkIiwiTm90ZSI6bnVsbCwiSHlwZXJsaW5rIjpudWxsLCJJc0NoYW5nZWQiOmZhbHNlLCJJc05ldyI6ZmFsc2V9LHsiJGlkIjoiMTU4IiwiRGF0ZSI6IjIwMTgtMDEtMDhUMDA6MDA6MDBaIiwiU3R5bGUiOnsiJGlkIjoiMTU5IiwiU2hhcGUiOjIsIkNvbm5lY3Rvck1hcmdpbiI6eyIkcmVmIjoiNTQifSwiQ29ubmVjdG9yU3R5bGUiOnsiJGlkIjoiMTYwIiwiTGluZUNvbG9yIjp7IiRpZCI6IjE2MSIsIiR0eXBlIjoiTkxSRS5Db21tb24uRG9tLlNvbGlkQ29sb3JCcnVzaCwgTkxSRS5Db21tb24iLCJDb2xvciI6eyIkaWQiOiIxNjIiLCJBIjoxMjcsIlIiOjMxLCJHIjo3MywiQiI6MTI2fX0sIkxpbmVXZWlnaHQiOjEuMCwiTGluZVR5cGUiOjAsIlBhcmVudFN0eWxlIjpudWxsfSwiSXNCZWxvd1RpbWViYW5kIjpmYWxzZSwiSGlkZURhdGUiOmZhbHNlLCJTaGFwZVNpemUiOjEsIlNwYWNpbmciOjIuMCwiUGFkZGluZyI6eyIkcmVmIjoiNTgifSwiU2hhcGVTdHlsZSI6eyIkaWQiOiIxNjMiLCJNYXJnaW4iOnsiJHJlZiI6IjYwIn0sIlBhZGRpbmciOnsiJHJlZiI6IjYxIn0sIkJhY2tncm91bmQiOnsiJGlkIjoiMTY0IiwiQ29sb3IiOnsiJGlkIjoiMTY1IiwiQSI6MjU1LCJSIjoyNiwiRyI6MTcwLCJCIjo2Nn19LCJJc1Zpc2libGUiOnRydWUsIldpZHRoIjoxOC4wLCJIZWlnaHQiOjIwLjAsIkJvcmRlclN0eWxlIjp7IiRpZCI6IjE2NiIsIkxpbmVDb2xvciI6eyIkcmVmIjoiNjUifSwiTGluZVdlaWdodCI6MC4wLCJMaW5lVHlwZSI6MCwiUGFyZW50U3R5bGUiOm51bGx9LCJQYXJlbnRTdHlsZSI6bnVsbH0sIlRpdGxlU3R5bGUiOnsiJGlkIjoiMTY3IiwiRm9udFNldHRpbmdzIjp7IiRpZCI6IjE2OCIsIkZvbnRTaXplIjoxMSwiRm9udE5hbWUiOiJDYWxpYnJpIiwiSXNCb2xkIjp0cnVlLCJJc0l0YWxpYyI6ZmFsc2UsIklzVW5kZXJsaW5lZCI6ZmFsc2UsIlBhcmVudFN0eWxlIjpudWxsfSwiQXV0b1NpemUiOjAsIkZvcmVncm91bmQiOnsiJGlkIjoiMTY5IiwiQ29sb3IiOnsiJHJlZiI6IjcwIn19LCJNYXhXaWR0aCI6MjAwLjA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E3MCIsIkxpbmVDb2xvciI6bnVsbCwiTGluZVdlaWdodCI6MC4wLCJMaW5lVHlwZSI6MCwiUGFyZW50U3R5bGUiOm51bGx9LCJQYXJlbnRTdHlsZSI6bnVsbH0sIkRhdGVTdHlsZSI6eyIkaWQiOiIxNzEiLCJGb250U2V0dGluZ3MiOnsiJGlkIjoiMTcyIiwiRm9udFNpemUiOjEwLCJGb250TmFtZSI6IkNhbGlicmkiLCJJc0JvbGQiOmZhbHNlLCJJc0l0YWxpYyI6ZmFsc2UsIklzVW5kZXJsaW5lZCI6ZmFsc2UsIlBhcmVudFN0eWxlIjpudWxsfSwiQXV0b1NpemUiOjAsIkZvcmVncm91bmQiOnsiJGlkIjoiMTczIiwiQ29sb3IiOnsiJHJlZiI6Ijc3In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3NCIsIkxpbmVDb2xvciI6bnVsbCwiTGluZVdlaWdodCI6MC4wLCJMaW5lVHlwZSI6MCwiUGFyZW50U3R5bGUiOm51bGx9LCJQYXJlbnRTdHlsZSI6bnVsbH0sIkRhdGVGb3JtYXQiOnsiJHJlZiI6IjgxIn0sIklzVmlzaWJsZSI6dHJ1ZSwiUGFyZW50U3R5bGUiOm51bGx9LCJJbmRleCI6NywiUGVyY2VudGFnZUNvbXBsZXRlIjpudWxsLCJQb3NpdGlvbiI6eyJSYXRpbyI6MC4wLCJJc0N1c3RvbSI6ZmFsc2V9LCJEYXRlRm9ybWF0Ijp7IiRyZWYiOiI4MSJ9LCJJZCI6ImI3Mzk5MzYwLTNhNmYtNDQyNy05YzA2LTY1ZWQyNWEwNTQxNiIsIkltcG9ydElkIjpudWxsLCJUaXRsZSI6IlByb2plY3QgS2lja29mZiIsIk5vdGUiOm51bGwsIkh5cGVybGluayI6bnVsbCwiSXNDaGFuZ2VkIjpmYWxzZSwiSXNOZXciOmZhbHNlfSx7IiRpZCI6IjE3NSIsIkRhdGUiOiIyMDE4LTA0LTAyVDAwOjAwOjAwWiIsIlN0eWxlIjp7IiRpZCI6IjE3NiIsIlNoYXBlIjoyLCJDb25uZWN0b3JNYXJnaW4iOnsiJHJlZiI6IjU0In0sIkNvbm5lY3RvclN0eWxlIjp7IiRpZCI6IjE3NyIsIkxpbmVDb2xvciI6eyIkaWQiOiIxNzgiLCIkdHlwZSI6Ik5MUkUuQ29tbW9uLkRvbS5Tb2xpZENvbG9yQnJ1c2gsIE5MUkUuQ29tbW9uIiwiQ29sb3IiOnsiJGlkIjoiMTc5IiwiQSI6MTI3LCJSIjozMSwiRyI6NzMsIkIiOjEyNn19LCJMaW5lV2VpZ2h0IjoxLjAsIkxpbmVUeXBlIjowLCJQYXJlbnRTdHlsZSI6bnVsbH0sIklzQmVsb3dUaW1lYmFuZCI6ZmFsc2UsIkhpZGVEYXRlIjpmYWxzZSwiU2hhcGVTaXplIjoxLCJTcGFjaW5nIjoyLjAsIlBhZGRpbmciOnsiJHJlZiI6IjU4In0sIlNoYXBlU3R5bGUiOnsiJGlkIjoiMTgwIiwiTWFyZ2luIjp7IiRyZWYiOiI2MCJ9LCJQYWRkaW5nIjp7IiRyZWYiOiI2MSJ9LCJCYWNrZ3JvdW5kIjp7IiRpZCI6IjE4MSIsIkNvbG9yIjp7IiRpZCI6IjE4MiIsIkEiOjI1NSwiUiI6MjYsIkciOjE3MCwiQiI6NjZ9fSwiSXNWaXNpYmxlIjp0cnVlLCJXaWR0aCI6MTguMCwiSGVpZ2h0IjoyMC4wLCJCb3JkZXJTdHlsZSI6eyIkaWQiOiIxODMiLCJMaW5lQ29sb3IiOnsiJHJlZiI6IjY1In0sIkxpbmVXZWlnaHQiOjAuMCwiTGluZVR5cGUiOjAsIlBhcmVudFN0eWxlIjpudWxsfSwiUGFyZW50U3R5bGUiOm51bGx9LCJUaXRsZVN0eWxlIjp7IiRpZCI6IjE4NCIsIkZvbnRTZXR0aW5ncyI6eyIkaWQiOiIxODUiLCJGb250U2l6ZSI6MTEsIkZvbnROYW1lIjoiQ2FsaWJyaSIsIklzQm9sZCI6dHJ1ZSwiSXNJdGFsaWMiOmZhbHNlLCJJc1VuZGVybGluZWQiOmZhbHNlLCJQYXJlbnRTdHlsZSI6bnVsbH0sIkF1dG9TaXplIjowLCJGb3JlZ3JvdW5kIjp7IiRpZCI6IjE4NiIsIkNvbG9yIjp7IiRyZWYiOiI3MCJ9fSwiTWF4V2lkdGgiOjIwMC4w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xODciLCJMaW5lQ29sb3IiOm51bGwsIkxpbmVXZWlnaHQiOjAuMCwiTGluZVR5cGUiOjAsIlBhcmVudFN0eWxlIjpudWxsfSwiUGFyZW50U3R5bGUiOm51bGx9LCJEYXRlU3R5bGUiOnsiJGlkIjoiMTg4IiwiRm9udFNldHRpbmdzIjp7IiRpZCI6IjE4OSIsIkZvbnRTaXplIjoxMCwiRm9udE5hbWUiOiJDYWxpYnJpIiwiSXNCb2xkIjpmYWxzZSwiSXNJdGFsaWMiOmZhbHNlLCJJc1VuZGVybGluZWQiOmZhbHNlLCJQYXJlbnRTdHlsZSI6bnVsbH0sIkF1dG9TaXplIjowLCJGb3JlZ3JvdW5kIjp7IiRpZCI6IjE5MCIsIkNvbG9yIjp7IiRyZWYiOiI3NyJ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xOTEiLCJMaW5lQ29sb3IiOm51bGwsIkxpbmVXZWlnaHQiOjAuMCwiTGluZVR5cGUiOjAsIlBhcmVudFN0eWxlIjpudWxsfSwiUGFyZW50U3R5bGUiOm51bGx9LCJEYXRlRm9ybWF0Ijp7IiRyZWYiOiI4MSJ9LCJJc1Zpc2libGUiOnRydWUsIlBhcmVudFN0eWxlIjpudWxsfSwiSW5kZXgiOjExLCJQZXJjZW50YWdlQ29tcGxldGUiOm51bGwsIlBvc2l0aW9uIjp7IlJhdGlvIjowLjExMDI4NzI1MjA0MTUzODA1LCJJc0N1c3RvbSI6ZmFsc2V9LCJEYXRlRm9ybWF0Ijp7IiRyZWYiOiI4MSJ9LCJJZCI6IjM0NmFlYWZkLTkwZjktNDAzNC1iMjE1LTkzYjJkMzRhZTYxMCIsIkltcG9ydElkIjpudWxsLCJUaXRsZSI6IlJlcG9ydCBCYWNrIiwiTm90ZSI6bnVsbCwiSHlwZXJsaW5rIjpudWxsLCJJc0NoYW5nZWQiOmZhbHNlLCJJc05ldyI6ZmFsc2V9LHsiJGlkIjoiMTkyIiwiRGF0ZSI6IjIwMTgtMDQtMDlUMDA6MDA6MDBaIiwiU3R5bGUiOnsiJGlkIjoiMTkzIiwiU2hhcGUiOjIsIkNvbm5lY3Rvck1hcmdpbiI6eyIkcmVmIjoiNTQifSwiQ29ubmVjdG9yU3R5bGUiOnsiJGlkIjoiMTk0IiwiTGluZUNvbG9yIjp7IiRpZCI6IjE5NSIsIiR0eXBlIjoiTkxSRS5Db21tb24uRG9tLlNvbGlkQ29sb3JCcnVzaCwgTkxSRS5Db21tb24iLCJDb2xvciI6eyIkaWQiOiIxOTYiLCJBIjoxMjcsIlIiOjMxLCJHIjo3MywiQiI6MTI2fX0sIkxpbmVXZWlnaHQiOjEuMCwiTGluZVR5cGUiOjAsIlBhcmVudFN0eWxlIjpudWxsfSwiSXNCZWxvd1RpbWViYW5kIjpmYWxzZSwiSGlkZURhdGUiOmZhbHNlLCJTaGFwZVNpemUiOjEsIlNwYWNpbmciOjIuMCwiUGFkZGluZyI6eyIkcmVmIjoiNTgifSwiU2hhcGVTdHlsZSI6eyIkaWQiOiIxOTciLCJNYXJnaW4iOnsiJHJlZiI6IjYwIn0sIlBhZGRpbmciOnsiJHJlZiI6IjYxIn0sIkJhY2tncm91bmQiOnsiJGlkIjoiMTk4IiwiQ29sb3IiOnsiJGlkIjoiMTk5IiwiQSI6MjU1LCJSIjoyNTUsIkciOjAsIkIiOjB9fSwiSXNWaXNpYmxlIjp0cnVlLCJXaWR0aCI6MTguMCwiSGVpZ2h0IjoyMC4wLCJCb3JkZXJTdHlsZSI6eyIkaWQiOiIyMDAiLCJMaW5lQ29sb3IiOnsiJHJlZiI6IjY1In0sIkxpbmVXZWlnaHQiOjAuMCwiTGluZVR5cGUiOjAsIlBhcmVudFN0eWxlIjpudWxsfSwiUGFyZW50U3R5bGUiOm51bGx9LCJUaXRsZVN0eWxlIjp7IiRpZCI6IjIwMSIsIkZvbnRTZXR0aW5ncyI6eyIkaWQiOiIyMDIiLCJGb250U2l6ZSI6MTEsIkZvbnROYW1lIjoiQ2FsaWJyaSIsIklzQm9sZCI6dHJ1ZSwiSXNJdGFsaWMiOmZhbHNlLCJJc1VuZGVybGluZWQiOmZhbHNlLCJQYXJlbnRTdHlsZSI6bnVsbH0sIkF1dG9TaXplIjowLCJGb3JlZ3JvdW5kIjp7IiRpZCI6IjIwMyIsIkNvbG9yIjp7IiRyZWYiOiI3MCJ9fSwiTWF4V2lkdGgiOjIwMC4w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yMDQiLCJMaW5lQ29sb3IiOm51bGwsIkxpbmVXZWlnaHQiOjAuMCwiTGluZVR5cGUiOjAsIlBhcmVudFN0eWxlIjpudWxsfSwiUGFyZW50U3R5bGUiOm51bGx9LCJEYXRlU3R5bGUiOnsiJGlkIjoiMjA1IiwiRm9udFNldHRpbmdzIjp7IiRpZCI6IjIwNiIsIkZvbnRTaXplIjoxMCwiRm9udE5hbWUiOiJDYWxpYnJpIiwiSXNCb2xkIjpmYWxzZSwiSXNJdGFsaWMiOmZhbHNlLCJJc1VuZGVybGluZWQiOmZhbHNlLCJQYXJlbnRTdHlsZSI6bnVsbH0sIkF1dG9TaXplIjowLCJGb3JlZ3JvdW5kIjp7IiRpZCI6IjIwNyIsIkNvbG9yIjp7IiRyZWYiOiI3NyJ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yMDg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E0NTk5NjQzNTM0NTkzNjIsIklzQ3VzdG9tIjp0cnVlfSwiRGF0ZUZvcm1hdCI6eyIkcmVmIjoiODEifSwiSWQiOiI2MDIzMTNiYy1hMzM0LTRhYTgtOWY0Yy1hYmM4ZjlkZDI3NGEiLCJJbXBvcnRJZCI6bnVsbCwiVGl0bGUiOiJQcm9qZWN0IEVuZCIsIk5vdGUiOm51bGwsIkh5cGVybGluayI6bnVsbCwiSXNDaGFuZ2VkIjpmYWxzZSwiSXNOZXciOmZhbHNlfV0sIlRhc2tzIjpbeyIkaWQiOiIyMDkiLCJHcm91cE5hbWUiOm51bGwsIlN0YXJ0RGF0ZSI6IjIwMTctMDgtMjhUMDA6MDA6MDBaIiwiRW5kRGF0ZSI6IjIwMTctMDktMTdUMjM6NTk6MDBaIiwiUGVyY2VudGFnZUNvbXBsZXRlIjpudWxsLCJTdHlsZSI6eyIkaWQiOiIyMTAiLCJTaGFwZSI6MC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bnVsbH0sIkF1dG9TaXplIjowLCJGb3JlZ3JvdW5kIjp7IiRpZCI6IjIxMy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MTQiLCJMaW5lQ29sb3IiOm51bGwsIkxpbmVXZWlnaHQiOjAuMCwiTGluZVR5cGUiOjAsIlBhcmVudFN0eWxlIjpudWxsfSwiUGFyZW50U3R5bGUiOm51bGx9LCJEdXJhdGlvblN0eWxlIjp7IiRpZCI6IjIxNSIsIkZvbnRTZXR0aW5ncyI6eyIkaWQiOiIyMTYiLCJGb250U2l6ZSI6MTAsIkZvbnROYW1lIjoiQ2FsaWJyaSIsIklzQm9sZCI6ZmFsc2UsIklzSXRhbGljIjpmYWxzZSwiSXNVbmRlcmxpbmVkIjpmYWxzZSwiUGFyZW50U3R5bGUiOm51bGx9LCJBdXRvU2l6ZSI6MCwiRm9yZWdyb3VuZCI6eyIkaWQiOiIyMTc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E4IiwiTGluZUNvbG9yIjpudWxsLCJMaW5lV2VpZ2h0IjowLjAsIkxpbmVUeXBlIjowLCJQYXJlbnRTdHlsZSI6bnVsbH0sIlBhcmVudFN0eWxlIjpudWxsfSwiSG9yaXpvbnRhbENvbm5lY3RvclN0eWxlIjp7IiRpZCI6IjIxOSIsIkxpbmVDb2xvciI6eyIkcmVmIjoiOTgifSwiTGluZVdlaWdodCI6MS4wLCJMaW5lVHlwZSI6MCwiUGFyZW50U3R5bGUiOm51bGx9LCJWZXJ0aWNhbENvbm5lY3RvclN0eWxlIjp7IiRpZCI6IjIyMC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jIxIiwiTWFyZ2luIjp7IiRyZWYiOiIxMDQifSwiUGFkZGluZyI6eyIkcmVmIjoiMTA1In0sIkJhY2tncm91bmQiOnsiJGlkIjoiMjIyIiwiQ29sb3IiOnsiJGlkIjoiMjIzIiwiQSI6MjU1LCJSIjoyMSwiRyI6MTE2LCJCIjoxNjh9fSwiSXNWaXNpYmxlIjp0cnVlLCJXaWR0aCI6MC4wLCJIZWlnaHQiOjE2LjAsIkJvcmRlclN0eWxlIjp7IiRpZCI6IjIyNCIsIkxpbmVDb2xvciI6eyIkcmVmIjoiMTA5In0sIkxpbmVXZWlnaHQiOjAuMCwiTGluZVR5cGUiOjAsIlBhcmVudFN0eWxlIjpudWxsfSwiUGFyZW50U3R5bGUiOm51bGx9LCJUaXRsZVN0eWxlIjp7IiRpZCI6IjIyNSIsIkZvbnRTZXR0aW5ncyI6eyIkaWQiOiIyMjYiLCJGb250U2l6ZSI6MTEsIkZvbnROYW1lIjoiQ2FsaWJyaSIsIklzQm9sZCI6dHJ1ZSwiSXNJdGFsaWMiOmZhbHNlLCJJc1VuZGVybGluZWQiOmZhbHNlLCJQYXJlbnRTdHlsZSI6bnVsbH0sIkF1dG9TaXplIjowLCJGb3JlZ3JvdW5kIjp7IiRpZCI6IjIyNyIsIkNvbG9yIjp7IiRyZWYiOiIxMTQifX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jI4IiwiTGluZUNvbG9yIjpudWxsLCJMaW5lV2VpZ2h0IjowLjAsIkxpbmVUeXBlIjowLCJQYXJlbnRTdHlsZSI6bnVsbH0sIlBhcmVudFN0eWxlIjpudWxsfSwiRGF0ZVN0eWxlIjp7IiRpZCI6IjIyOSIsIkZvbnRTZXR0aW5ncyI6eyIkaWQiOiIyMzAiLCJGb250U2l6ZSI6MTAsIkZvbnROYW1lIjoiQ2FsaWJyaSIsIklzQm9sZCI6ZmFsc2UsIklzSXRhbGljIjpmYWxzZSwiSXNVbmRlcmxpbmVkIjpmYWxzZSwiUGFyZW50U3R5bGUiOm51bGx9LCJBdXRvU2l6ZSI6MCwiRm9yZWdyb3VuZCI6eyIkaWQiOiIyMzE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zMiIsIkxpbmVDb2xvciI6bnVsbCwiTGluZVdlaWdodCI6MC4wLCJMaW5lVHlwZSI6MCwiUGFyZW50U3R5bGUiOm51bGx9LCJQYXJlbnRTdHlsZSI6bnVsbH0sIkRhdGVGb3JtYXQiOnsiJHJlZiI6IjEyNSJ9LCJJc1Zpc2libGUiOnRydWUsIlBhcmVudFN0eWxlIjpudWxsfSwiSW5kZXgiOjEsIlNtYXJ0RHVyYXRpb25BY3RpdmF0ZWQiOmZhbHNlLCJEYXRlRm9ybWF0Ijp7IiRyZWYiOiIxMjUifSwiSWQiOiJmMzQ2ODQwOS1hZWU1LTQ1ZTUtODQwNi0wNzgxYmEzYWRlZTUiLCJJbXBvcnRJZCI6bnVsbCwiVGl0bGUiOiJSRlAgQ3JlYXRpb24iLCJOb3RlIjpudWxsLCJIeXBlcmxpbmsiOm51bGwsIklzQ2hhbmdlZCI6ZmFsc2UsIklzTmV3IjpmYWxzZX0seyIkaWQiOiIyMzMiLCJHcm91cE5hbWUiOm51bGwsIlN0YXJ0RGF0ZSI6IjIwMTctMDktMTdUMDA6MDA6MDBaIiwiRW5kRGF0ZSI6IjIwMTctMTAtMjBUMjM6NTk6MDBaIiwiUGVyY2VudGFnZUNvbXBsZXRlIjpudWxsLCJTdHlsZSI6eyIkaWQiOiIyMzQiLCJTaGFwZSI6MCwiU2hhcGVUaGlja25lc3MiOjEsIkR1cmF0aW9uRm9ybWF0IjowLCJJbmNsdWRlTm9uV29ya2luZ0RheXNJbkR1cmF0aW9uIjpmYWxzZSwiUGVyY2VudGFnZUNvbXBsZXRlU3R5bGUiOnsiJGlkIjoiMjM1IiwiRm9udFNldHRpbmdzIjp7IiRpZCI6IjIzNi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zNyIsIkxpbmVDb2xvciI6bnVsbCwiTGluZVdlaWdodCI6MC4wLCJMaW5lVHlwZSI6MCwiUGFyZW50U3R5bGUiOm51bGx9LCJQYXJlbnRTdHlsZSI6bnVsbH0sIkR1cmF0aW9uU3R5bGUiOnsiJGlkIjoiMjM4IiwiRm9udFNldHRpbmdzIjp7IiRpZCI6IjIzO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0MCIsIkxpbmVDb2xvciI6bnVsbCwiTGluZVdlaWdodCI6MC4wLCJMaW5lVHlwZSI6MCwiUGFyZW50U3R5bGUiOm51bGx9LCJQYXJlbnRTdHlsZSI6bnVsbH0sIkhvcml6b250YWxDb25uZWN0b3JTdHlsZSI6eyIkaWQiOiIyNDEiLCJMaW5lQ29sb3IiOnsiJHJlZiI6Ijk4In0sIkxpbmVXZWlnaHQiOjEuMCwiTGluZVR5cGUiOjAsIlBhcmVudFN0eWxlIjpudWxsfSwiVmVydGljYWxDb25uZWN0b3JTdHlsZSI6eyIkaWQiOiIyNDI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I0MyIsIk1hcmdpbiI6eyIkcmVmIjoiMTA0In0sIlBhZGRpbmciOnsiJHJlZiI6IjEwNSJ9LCJCYWNrZ3JvdW5kIjp7IiRpZCI6IjI0NCIsIkNvbG9yIjp7IiRpZCI6IjI0NSIsIkEiOjI1NSwiUiI6MjEsIkciOjExNiwiQiI6MTY4fX0sIklzVmlzaWJsZSI6dHJ1ZSwiV2lkdGgiOjAuMCwiSGVpZ2h0IjoxNi4wLCJCb3JkZXJTdHlsZSI6eyIkaWQiOiIyNDYiLCJMaW5lQ29sb3IiOnsiJHJlZiI6IjEwOSJ9LCJMaW5lV2VpZ2h0IjowLjAsIkxpbmVUeXBlIjowLCJQYXJlbnRTdHlsZSI6bnVsbH0sIlBhcmVudFN0eWxlIjpudWxsfSwiVGl0bGVTdHlsZSI6eyIkaWQiOiIyNDciLCJGb250U2V0dGluZ3MiOnsiJGlkIjoiMjQ4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jQ5IiwiTGluZUNvbG9yIjpudWxsLCJMaW5lV2VpZ2h0IjowLjAsIkxpbmVUeXBlIjowLCJQYXJlbnRTdHlsZSI6bnVsbH0sIlBhcmVudFN0eWxlIjpudWxsfSwiRGF0ZVN0eWxlIjp7IiRpZCI6IjI1MCIsIkZvbnRTZXR0aW5ncyI6eyIkaWQiOiIyNTE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UyIiwiTGluZUNvbG9yIjpudWxsLCJMaW5lV2VpZ2h0IjowLjAsIkxpbmVUeXBlIjowLCJQYXJlbnRTdHlsZSI6bnVsbH0sIlBhcmVudFN0eWxlIjpudWxsfSwiRGF0ZUZvcm1hdCI6eyIkcmVmIjoiMTI1In0sIklzVmlzaWJsZSI6dHJ1ZSwiUGFyZW50U3R5bGUiOm51bGx9LCJJbmRleCI6MiwiU21hcnREdXJhdGlvbkFjdGl2YXRlZCI6ZmFsc2UsIkRhdGVGb3JtYXQiOnsiJHJlZiI6IjEyNSJ9LCJJZCI6IjBmZDMzOGYzLTQzZWUtNDIzZS1iOTQyLWE2YTZjNzYxZjNhMyIsIkltcG9ydElkIjpudWxsLCJUaXRsZSI6Ik1hbmFnZW1lbnQsIEJvRCBSZXZpZXciLCJOb3RlIjpudWxsLCJIeXBlcmxpbmsiOm51bGwsIklzQ2hhbmdlZCI6ZmFsc2UsIklzTmV3IjpmYWxzZX0seyIkaWQiOiIyNTMiLCJHcm91cE5hbWUiOm51bGwsIlN0YXJ0RGF0ZSI6IjIwMTctMTEtMDZUMDA6MDA6MDBaIiwiRW5kRGF0ZSI6IjIwMTctMTEtMTNUMjM6NTk6MDBaIiwiUGVyY2VudGFnZUNvbXBsZXRlIjpudWxsLCJTdHlsZSI6eyIkaWQiOiIyNTQiLCJTaGFwZSI6MCwiU2hhcGVUaGlja25lc3MiOjEsIkR1cmF0aW9uRm9ybWF0IjowLCJJbmNsdWRlTm9uV29ya2luZ0RheXNJbkR1cmF0aW9uIjpmYWxzZSwiUGVyY2VudGFnZUNvbXBsZXRlU3R5bGUiOnsiJGlkIjoiMjU1IiwiRm9udFNldHRpbmdzIjp7IiRpZCI6IjI1Ni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1NyIsIkxpbmVDb2xvciI6bnVsbCwiTGluZVdlaWdodCI6MC4wLCJMaW5lVHlwZSI6MCwiUGFyZW50U3R5bGUiOm51bGx9LCJQYXJlbnRTdHlsZSI6bnVsbH0sIkR1cmF0aW9uU3R5bGUiOnsiJGlkIjoiMjU4IiwiRm9udFNldHRpbmdzIjp7IiRpZCI6IjI1O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2MCIsIkxpbmVDb2xvciI6bnVsbCwiTGluZVdlaWdodCI6MC4wLCJMaW5lVHlwZSI6MCwiUGFyZW50U3R5bGUiOm51bGx9LCJQYXJlbnRTdHlsZSI6bnVsbH0sIkhvcml6b250YWxDb25uZWN0b3JTdHlsZSI6eyIkaWQiOiIyNjEiLCJMaW5lQ29sb3IiOnsiJHJlZiI6Ijk4In0sIkxpbmVXZWlnaHQiOjEuMCwiTGluZVR5cGUiOjAsIlBhcmVudFN0eWxlIjpudWxsfSwiVmVydGljYWxDb25uZWN0b3JTdHlsZSI6eyIkaWQiOiIyNjI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I2MyIsIk1hcmdpbiI6eyIkcmVmIjoiMTA0In0sIlBhZGRpbmciOnsiJHJlZiI6IjEwNSJ9LCJCYWNrZ3JvdW5kIjp7IiRpZCI6IjI2NCIsIkNvbG9yIjp7IiRpZCI6IjI2NSIsIkEiOjI1NSwiUiI6MjEsIkciOjExNiwiQiI6MTY4fX0sIklzVmlzaWJsZSI6dHJ1ZSwiV2lkdGgiOjAuMCwiSGVpZ2h0IjoxNi4wLCJCb3JkZXJTdHlsZSI6eyIkaWQiOiIyNjYiLCJMaW5lQ29sb3IiOnsiJHJlZiI6IjEwOSJ9LCJMaW5lV2VpZ2h0IjowLjAsIkxpbmVUeXBlIjowLCJQYXJlbnRTdHlsZSI6bnVsbH0sIlBhcmVudFN0eWxlIjpudWxsfSwiVGl0bGVTdHlsZSI6eyIkaWQiOiIyNjciLCJGb250U2V0dGluZ3MiOnsiJGlkIjoiMjY4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jY5IiwiTGluZUNvbG9yIjpudWxsLCJMaW5lV2VpZ2h0IjowLjAsIkxpbmVUeXBlIjowLCJQYXJlbnRTdHlsZSI6bnVsbH0sIlBhcmVudFN0eWxlIjpudWxsfSwiRGF0ZVN0eWxlIjp7IiRpZCI6IjI3MCIsIkZvbnRTZXR0aW5ncyI6eyIkaWQiOiIyNzE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cyIiwiTGluZUNvbG9yIjpudWxsLCJMaW5lV2VpZ2h0IjowLjAsIkxpbmVUeXBlIjowLCJQYXJlbnRTdHlsZSI6bnVsbH0sIlBhcmVudFN0eWxlIjpudWxsfSwiRGF0ZUZvcm1hdCI6eyIkcmVmIjoiMTI1In0sIklzVmlzaWJsZSI6dHJ1ZSwiUGFyZW50U3R5bGUiOm51bGx9LCJJbmRleCI6NCwiU21hcnREdXJhdGlvbkFjdGl2YXRlZCI6ZmFsc2UsIkRhdGVGb3JtYXQiOnsiJHJlZiI6IjEyNSJ9LCJJZCI6Ijk3NGEzZjUwLTYwNjEtNGU0OC04MGNiLTk0MjAwZDU0M2YzNyIsIkltcG9ydElkIjpudWxsLCJUaXRsZSI6IlJGUCBSZXZpZXciLCJOb3RlIjpudWxsLCJIeXBlcmxpbmsiOm51bGwsIklzQ2hhbmdlZCI6ZmFsc2UsIklzTmV3IjpmYWxzZX0seyIkaWQiOiIyNzMiLCJHcm91cE5hbWUiOm51bGwsIlN0YXJ0RGF0ZSI6IjIwMTctMTEtMTNUMDA6MDA6MDBaIiwiRW5kRGF0ZSI6IjIwMTgtMDEtMDVUMjM6NTk6MDBaIiwiUGVyY2VudGFnZUNvbXBsZXRlIjpudWxsLCJTdHlsZSI6eyIkaWQiOiIyNzQiLCJTaGFwZSI6MCwiU2hhcGVUaGlja25lc3MiOjEsIkR1cmF0aW9uRm9ybWF0IjowLCJJbmNsdWRlTm9uV29ya2luZ0RheXNJbkR1cmF0aW9uIjpmYWxzZSwiUGVyY2VudGFnZUNvbXBsZXRlU3R5bGUiOnsiJGlkIjoiMjc1IiwiRm9udFNldHRpbmdzIjp7IiRpZCI6IjI3NiIsIkZvbnRTaXplIjoxMCwiRm9udE5hbWUiOiJDYWxpYnJpIiwiSXNCb2xkIjpmYWxzZSwiSXNJdGFsaWMiOmZhbHNlLCJJc1VuZGVybGluZWQiOmZhbHNlLCJQYXJlbnRTdHlsZSI6bnVsbH0sIkF1dG9TaXplIjowLCJGb3JlZ3JvdW5kIjp7IiRpZCI6IjI3Ny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zgiLCJMaW5lQ29sb3IiOm51bGwsIkxpbmVXZWlnaHQiOjAuMCwiTGluZVR5cGUiOjAsIlBhcmVudFN0eWxlIjpudWxsfSwiUGFyZW50U3R5bGUiOm51bGx9LCJEdXJhdGlvblN0eWxlIjp7IiRpZCI6IjI3OSIsIkZvbnRTZXR0aW5ncyI6eyIkaWQiOiIyODAiLCJGb250U2l6ZSI6MTAsIkZvbnROYW1lIjoiQ2FsaWJyaSIsIklzQm9sZCI6ZmFsc2UsIklzSXRhbGljIjpmYWxzZSwiSXNVbmRlcmxpbmVkIjpmYWxzZSwiUGFyZW50U3R5bGUiOm51bGx9LCJBdXRvU2l6ZSI6MCwiRm9yZWdyb3VuZCI6eyIkaWQiOiIyODE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gyIiwiTGluZUNvbG9yIjpudWxsLCJMaW5lV2VpZ2h0IjowLjAsIkxpbmVUeXBlIjowLCJQYXJlbnRTdHlsZSI6bnVsbH0sIlBhcmVudFN0eWxlIjpudWxsfSwiSG9yaXpvbnRhbENvbm5lY3RvclN0eWxlIjp7IiRpZCI6IjI4MyIsIkxpbmVDb2xvciI6eyIkcmVmIjoiOTgifSwiTGluZVdlaWdodCI6MS4wLCJMaW5lVHlwZSI6MCwiUGFyZW50U3R5bGUiOm51bGx9LCJWZXJ0aWNhbENvbm5lY3RvclN0eWxlIjp7IiRpZCI6IjI4NC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jg1IiwiTWFyZ2luIjp7IiRyZWYiOiIxMDQifSwiUGFkZGluZyI6eyIkcmVmIjoiMTA1In0sIkJhY2tncm91bmQiOnsiJGlkIjoiMjg2IiwiQ29sb3IiOnsiJGlkIjoiMjg3IiwiQSI6MjU1LCJSIjoyMSwiRyI6MTE2LCJCIjoxNjh9fSwiSXNWaXNpYmxlIjp0cnVlLCJXaWR0aCI6MC4wLCJIZWlnaHQiOjE2LjAsIkJvcmRlclN0eWxlIjp7IiRpZCI6IjI4OCIsIkxpbmVDb2xvciI6eyIkcmVmIjoiMTA5In0sIkxpbmVXZWlnaHQiOjAuMCwiTGluZVR5cGUiOjAsIlBhcmVudFN0eWxlIjpudWxsfSwiUGFyZW50U3R5bGUiOm51bGx9LCJUaXRsZVN0eWxlIjp7IiRpZCI6IjI4OSIsIkZvbnRTZXR0aW5ncyI6eyIkaWQiOiIyOTAiLCJGb250U2l6ZSI6MTEsIkZvbnROYW1lIjoiQ2FsaWJyaSIsIklzQm9sZCI6dHJ1ZSwiSXNJdGFsaWMiOmZhbHNlLCJJc1VuZGVybGluZWQiOmZhbHNlLCJQYXJlbnRTdHlsZSI6bnVsbH0sIkF1dG9TaXplIjowLCJGb3JlZ3JvdW5kIjp7IiRpZCI6IjI5MSIsIkNvbG9yIjp7IiRyZWYiOiIxMTQifX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jkyIiwiTGluZUNvbG9yIjpudWxsLCJMaW5lV2VpZ2h0IjowLjAsIkxpbmVUeXBlIjowLCJQYXJlbnRTdHlsZSI6bnVsbH0sIlBhcmVudFN0eWxlIjpudWxsfSwiRGF0ZVN0eWxlIjp7IiRpZCI6IjI5MyIsIkZvbnRTZXR0aW5ncyI6eyIkaWQiOiIyOTQiLCJGb250U2l6ZSI6MTAsIkZvbnROYW1lIjoiQ2FsaWJyaSIsIklzQm9sZCI6ZmFsc2UsIklzSXRhbGljIjpmYWxzZSwiSXNVbmRlcmxpbmVkIjpmYWxzZSwiUGFyZW50U3R5bGUiOm51bGx9LCJBdXRvU2l6ZSI6MCwiRm9yZWdyb3VuZCI6eyIkaWQiOiIyOTU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5NiIsIkxpbmVDb2xvciI6bnVsbCwiTGluZVdlaWdodCI6MC4wLCJMaW5lVHlwZSI6MCwiUGFyZW50U3R5bGUiOm51bGx9LCJQYXJlbnRTdHlsZSI6bnVsbH0sIkRhdGVGb3JtYXQiOnsiJHJlZiI6IjEyNSJ9LCJJc1Zpc2libGUiOnRydWUsIlBhcmVudFN0eWxlIjpudWxsfSwiSW5kZXgiOjYsIlNtYXJ0RHVyYXRpb25BY3RpdmF0ZWQiOmZhbHNlLCJEYXRlRm9ybWF0Ijp7IiRyZWYiOiIxMjUifSwiSWQiOiIxODRjMDUyNi1lNjJmLTRlMTYtYjM0OC1lMmY1Njc1NDlkMmUiLCJJbXBvcnRJZCI6bnVsbCwiVGl0bGUiOiJTb3VyY2luZywgTGVnYWwgU09XIFJldmlldywgTmVnb3RpYXRpb24iLCJOb3RlIjpudWxsLCJIeXBlcmxpbmsiOm51bGwsIklzQ2hhbmdlZCI6ZmFsc2UsIklzTmV3IjpmYWxzZX0seyIkaWQiOiIyOTciLCJHcm91cE5hbWUiOm51bGwsIlN0YXJ0RGF0ZSI6IjIwMTgtMDEtMDhUMDA6MDA6MDBaIiwiRW5kRGF0ZSI6IjIwMTgtMDItMTJUMjM6NTk6MDBaIiwiUGVyY2VudGFnZUNvbXBsZXRlIjpudWxsLCJTdHlsZSI6eyIkaWQiOiIyOTgiLCJTaGFwZSI6MCwiU2hhcGVUaGlja25lc3MiOjEsIkR1cmF0aW9uRm9ybWF0IjowLCJJbmNsdWRlTm9uV29ya2luZ0RheXNJbkR1cmF0aW9uIjpmYWxzZSwiUGVyY2VudGFnZUNvbXBsZXRlU3R5bGUiOnsiJGlkIjoiMjk5IiwiRm9udFNldHRpbmdzIjp7IiRpZCI6IjMwMCIsIkZvbnRTaXplIjoxMCwiRm9udE5hbWUiOiJDYWxpYnJpIiwiSXNCb2xkIjpmYWxzZSwiSXNJdGFsaWMiOmZhbHNlLCJJc1VuZGVybGluZWQiOmZhbHNlLCJQYXJlbnRTdHlsZSI6bnVsbH0sIkF1dG9TaXplIjowLCJGb3JlZ3JvdW5kIjp7IiRpZCI6IjMwMS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MDIiLCJMaW5lQ29sb3IiOm51bGwsIkxpbmVXZWlnaHQiOjAuMCwiTGluZVR5cGUiOjAsIlBhcmVudFN0eWxlIjpudWxsfSwiUGFyZW50U3R5bGUiOm51bGx9LCJEdXJhdGlvblN0eWxlIjp7IiRpZCI6IjMwMyIsIkZvbnRTZXR0aW5ncyI6eyIkaWQiOiIzMDQiLCJGb250U2l6ZSI6MTAsIkZvbnROYW1lIjoiQ2FsaWJyaSIsIklzQm9sZCI6ZmFsc2UsIklzSXRhbGljIjpmYWxzZSwiSXNVbmRlcmxpbmVkIjpmYWxzZSwiUGFyZW50U3R5bGUiOm51bGx9LCJBdXRvU2l6ZSI6MCwiRm9yZWdyb3VuZCI6eyIkaWQiOiIzMDU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zA2IiwiTGluZUNvbG9yIjpudWxsLCJMaW5lV2VpZ2h0IjowLjAsIkxpbmVUeXBlIjowLCJQYXJlbnRTdHlsZSI6bnVsbH0sIlBhcmVudFN0eWxlIjpudWxsfSwiSG9yaXpvbnRhbENvbm5lY3RvclN0eWxlIjp7IiRpZCI6IjMwNyIsIkxpbmVDb2xvciI6eyIkcmVmIjoiOTgifSwiTGluZVdlaWdodCI6MS4wLCJMaW5lVHlwZSI6MCwiUGFyZW50U3R5bGUiOm51bGx9LCJWZXJ0aWNhbENvbm5lY3RvclN0eWxlIjp7IiRpZCI6IjMwOC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A5IiwiTWFyZ2luIjp7IiRyZWYiOiIxMDQifSwiUGFkZGluZyI6eyIkcmVmIjoiMTA1In0sIkJhY2tncm91bmQiOnsiJGlkIjoiMzEwIiwiQ29sb3IiOnsiJGlkIjoiMzExIiwiQSI6MjU1LCJSIjoyMSwiRyI6MTE2LCJCIjoxNjh9fSwiSXNWaXNpYmxlIjp0cnVlLCJXaWR0aCI6MC4wLCJIZWlnaHQiOjE2LjAsIkJvcmRlclN0eWxlIjp7IiRpZCI6IjMxMiIsIkxpbmVDb2xvciI6eyIkcmVmIjoiMTA5In0sIkxpbmVXZWlnaHQiOjAuMCwiTGluZVR5cGUiOjAsIlBhcmVudFN0eWxlIjpudWxsfSwiUGFyZW50U3R5bGUiOm51bGx9LCJUaXRsZVN0eWxlIjp7IiRpZCI6IjMxMyIsIkZvbnRTZXR0aW5ncyI6eyIkaWQiOiIzMTQiLCJGb250U2l6ZSI6MTEsIkZvbnROYW1lIjoiQ2FsaWJyaSIsIklzQm9sZCI6dHJ1ZSwiSXNJdGFsaWMiOmZhbHNlLCJJc1VuZGVybGluZWQiOmZhbHNlLCJQYXJlbnRTdHlsZSI6bnVsbH0sIkF1dG9TaXplIjowLCJGb3JlZ3JvdW5kIjp7IiRpZCI6IjMxNSIsIkNvbG9yIjp7IiRyZWYiOiIxMTQifX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zE2IiwiTGluZUNvbG9yIjpudWxsLCJMaW5lV2VpZ2h0IjowLjAsIkxpbmVUeXBlIjowLCJQYXJlbnRTdHlsZSI6bnVsbH0sIlBhcmVudFN0eWxlIjpudWxsfSwiRGF0ZVN0eWxlIjp7IiRpZCI6IjMxNyIsIkZvbnRTZXR0aW5ncyI6eyIkaWQiOiIzMTgiLCJGb250U2l6ZSI6MTAsIkZvbnROYW1lIjoiQ2FsaWJyaSIsIklzQm9sZCI6ZmFsc2UsIklzSXRhbGljIjpmYWxzZSwiSXNVbmRlcmxpbmVkIjpmYWxzZSwiUGFyZW50U3R5bGUiOm51bGx9LCJBdXRvU2l6ZSI6MCwiRm9yZWdyb3VuZCI6eyIkaWQiOiIzMTk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MyMC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JhMDU5MWRlOC1lMjlkLTRlNDYtOThiNC1jMWYxZWJhZmI2MDIiLCJJbXBvcnRJZCI6bnVsbCwiVGl0bGUiOiJDb2xsZWN0IERvY3VtZW50YXRpb24iLCJOb3RlIjpudWxsLCJIeXBlcmxpbmsiOm51bGwsIklzQ2hhbmdlZCI6ZmFsc2UsIklzTmV3IjpmYWxzZX0seyIkaWQiOiIzMjEiLCJHcm91cE5hbWUiOm51bGwsIlN0YXJ0RGF0ZSI6IjIwMTgtMDItMTJUMDA6MDA6MDBaIiwiRW5kRGF0ZSI6IjIwMTgtMDItMTZUMjM6NTk6MDBaIiwiUGVyY2VudGFnZUNvbXBsZXRlIjpudWxsLCJTdHlsZSI6eyIkaWQiOiIzMjIiLCJTaGFwZSI6MCwiU2hhcGVUaGlja25lc3MiOjEsIkR1cmF0aW9uRm9ybWF0IjowLCJJbmNsdWRlTm9uV29ya2luZ0RheXNJbkR1cmF0aW9uIjpmYWxzZSwiUGVyY2VudGFnZUNvbXBsZXRlU3R5bGUiOnsiJGlkIjoiMzIzIiwiRm9udFNldHRpbmdzIjp7IiRpZCI6IjMyNCIsIkZvbnRTaXplIjoxMCwiRm9udE5hbWUiOiJDYWxpYnJpIiwiSXNCb2xkIjpmYWxzZSwiSXNJdGFsaWMiOmZhbHNlLCJJc1VuZGVybGluZWQiOmZhbHNlLCJQYXJlbnRTdHlsZSI6bnVsbH0sIkF1dG9TaXplIjowLCJGb3JlZ3JvdW5kIjp7IiRpZCI6IjMyNS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MjYiLCJMaW5lQ29sb3IiOm51bGwsIkxpbmVXZWlnaHQiOjAuMCwiTGluZVR5cGUiOjAsIlBhcmVudFN0eWxlIjpudWxsfSwiUGFyZW50U3R5bGUiOm51bGx9LCJEdXJhdGlvblN0eWxlIjp7IiRpZCI6IjMyNyIsIkZvbnRTZXR0aW5ncyI6eyIkaWQiOiIzMjgiLCJGb250U2l6ZSI6MTAsIkZvbnROYW1lIjoiQ2FsaWJyaSIsIklzQm9sZCI6ZmFsc2UsIklzSXRhbGljIjpmYWxzZSwiSXNVbmRlcmxpbmVkIjpmYWxzZSwiUGFyZW50U3R5bGUiOm51bGx9LCJBdXRvU2l6ZSI6MCwiRm9yZWdyb3VuZCI6eyIkaWQiOiIzMjk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zMwIiwiTGluZUNvbG9yIjpudWxsLCJMaW5lV2VpZ2h0IjowLjAsIkxpbmVUeXBlIjowLCJQYXJlbnRTdHlsZSI6bnVsbH0sIlBhcmVudFN0eWxlIjpudWxsfSwiSG9yaXpvbnRhbENvbm5lY3RvclN0eWxlIjp7IiRpZCI6IjMzMSIsIkxpbmVDb2xvciI6eyIkcmVmIjoiOTgifSwiTGluZVdlaWdodCI6MS4wLCJMaW5lVHlwZSI6MCwiUGFyZW50U3R5bGUiOm51bGx9LCJWZXJ0aWNhbENvbm5lY3RvclN0eWxlIjp7IiRpZCI6IjMzMi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MzIiwiTWFyZ2luIjp7IiRyZWYiOiIxMDQifSwiUGFkZGluZyI6eyIkcmVmIjoiMTA1In0sIkJhY2tncm91bmQiOnsiJGlkIjoiMzM0IiwiQ29sb3IiOnsiJGlkIjoiMzM1IiwiQSI6MjU1LCJSIjoyMSwiRyI6MTE2LCJCIjoxNjh9fSwiSXNWaXNpYmxlIjp0cnVlLCJXaWR0aCI6MC4wLCJIZWlnaHQiOjE2LjAsIkJvcmRlclN0eWxlIjp7IiRpZCI6IjMzNiIsIkxpbmVDb2xvciI6eyIkcmVmIjoiMTA5In0sIkxpbmVXZWlnaHQiOjAuMCwiTGluZVR5cGUiOjAsIlBhcmVudFN0eWxlIjpudWxsfSwiUGFyZW50U3R5bGUiOm51bGx9LCJUaXRsZVN0eWxlIjp7IiRpZCI6IjMzNyIsIkZvbnRTZXR0aW5ncyI6eyIkaWQiOiIzMzgiLCJGb250U2l6ZSI6MTEsIkZvbnROYW1lIjoiQ2FsaWJyaSIsIklzQm9sZCI6dHJ1ZSwiSXNJdGFsaWMiOmZhbHNlLCJJc1VuZGVybGluZWQiOmZhbHNlLCJQYXJlbnRTdHlsZSI6bnVsbH0sIkF1dG9TaXplIjowLCJGb3JlZ3JvdW5kIjp7IiRpZCI6IjMzOSIsIkNvbG9yIjp7IiRyZWYiOiIxMTQifX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zQwIiwiTGluZUNvbG9yIjpudWxsLCJMaW5lV2VpZ2h0IjowLjAsIkxpbmVUeXBlIjowLCJQYXJlbnRTdHlsZSI6bnVsbH0sIlBhcmVudFN0eWxlIjpudWxsfSwiRGF0ZVN0eWxlIjp7IiRpZCI6IjM0MSIsIkZvbnRTZXR0aW5ncyI6eyIkaWQiOiIzNDIiLCJGb250U2l6ZSI6MTAsIkZvbnROYW1lIjoiQ2FsaWJyaSIsIklzQm9sZCI6ZmFsc2UsIklzSXRhbGljIjpmYWxzZSwiSXNVbmRlcmxpbmVkIjpmYWxzZSwiUGFyZW50U3R5bGUiOm51bGx9LCJBdXRvU2l6ZSI6MCwiRm9yZWdyb3VuZCI6eyIkaWQiOiIzNDM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M0NCIsIkxpbmVDb2xvciI6bnVsbCwiTGluZVdlaWdodCI6MC4wLCJMaW5lVHlwZSI6MCwiUGFyZW50U3R5bGUiOm51bGx9LCJQYXJlbnRTdHlsZSI6bnVsbH0sIkRhdGVGb3JtYXQiOnsiJHJlZiI6IjEyNSJ9LCJJc1Zpc2libGUiOnRydWUsIlBhcmVudFN0eWxlIjpudWxsfSwiSW5kZXgiOjksIlNtYXJ0RHVyYXRpb25BY3RpdmF0ZWQiOmZhbHNlLCJEYXRlRm9ybWF0Ijp7IiRyZWYiOiIxMjUifSwiSWQiOiJhZjRmNzkyYy1mMjU0LTQ2ZGQtYjgyZS04YzFiYzZhOGY4NDQiLCJJbXBvcnRJZCI6bnVsbCwiVGl0bGUiOiJDb25kdWN0IE9uc2l0ZSBJbnRlcnZpZXdzIiwiTm90ZSI6bnVsbCwiSHlwZXJsaW5rIjpudWxsLCJJc0NoYW5nZWQiOmZhbHNlLCJJc05ldyI6ZmFsc2V9LHsiJGlkIjoiMzQ1IiwiR3JvdXBOYW1lIjpudWxsLCJTdGFydERhdGUiOiIyMDE4LTAyLTE2VDAwOjAwOjAwWiIsIkVuZERhdGUiOiIyMDE4LTAzLTMwVDIzOjU5OjAwWiIsIlBlcmNlbnRhZ2VDb21wbGV0ZSI6bnVsbCwiU3R5bGUiOnsiJGlkIjoiMzQ2IiwiU2hhcGUiOjAsIlNoYXBlVGhpY2tuZXNzIjoxLCJEdXJhdGlvbkZvcm1hdCI6MCwiSW5jbHVkZU5vbldvcmtpbmdEYXlzSW5EdXJhdGlvbiI6ZmFsc2UsIlBlcmNlbnRhZ2VDb21wbGV0ZVN0eWxlIjp7IiRpZCI6IjM0NyIsIkZvbnRTZXR0aW5ncyI6eyIkaWQiOiIzNDgiLCJGb250U2l6ZSI6MTAsIkZvbnROYW1lIjoiQ2FsaWJyaSIsIklzQm9sZCI6ZmFsc2UsIklzSXRhbGljIjpmYWxzZSwiSXNVbmRlcmxpbmVkIjpmYWxzZSwiUGFyZW50U3R5bGUiOm51bGx9LCJBdXRvU2l6ZSI6MCwiRm9yZWdyb3VuZCI6eyIkaWQiOiIzNDkiLCJDb2xvciI6eyIkcmVmIjoiODYifX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zUwIiwiTGluZUNvbG9yIjpudWxsLCJMaW5lV2VpZ2h0IjowLjAsIkxpbmVUeXBlIjowLCJQYXJlbnRTdHlsZSI6bnVsbH0sIlBhcmVudFN0eWxlIjpudWxsfSwiRHVyYXRpb25TdHlsZSI6eyIkaWQiOiIzNTEiLCJGb250U2V0dGluZ3MiOnsiJGlkIjoiMzUyIiwiRm9udFNpemUiOjEwLCJGb250TmFtZSI6IkNhbGlicmkiLCJJc0JvbGQiOmZhbHNlLCJJc0l0YWxpYyI6ZmFsc2UsIklzVW5kZXJsaW5lZCI6ZmFsc2UsIlBhcmVudFN0eWxlIjpudWxsfSwiQXV0b1NpemUiOjAsIkZvcmVncm91bmQiOnsiJGlkIjoiMzUzIiwiQ29sb3IiOnsiJHJlZiI6IjkzIn1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M1NCIsIkxpbmVDb2xvciI6bnVsbCwiTGluZVdlaWdodCI6MC4wLCJMaW5lVHlwZSI6MCwiUGFyZW50U3R5bGUiOm51bGx9LCJQYXJlbnRTdHlsZSI6bnVsbH0sIkhvcml6b250YWxDb25uZWN0b3JTdHlsZSI6eyIkaWQiOiIzNTUiLCJMaW5lQ29sb3IiOnsiJHJlZiI6Ijk4In0sIkxpbmVXZWlnaHQiOjEuMCwiTGluZVR5cGUiOjAsIlBhcmVudFN0eWxlIjpudWxsfSwiVmVydGljYWxDb25uZWN0b3JTdHlsZSI6eyIkaWQiOiIzNTY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1NyIsIk1hcmdpbiI6eyIkcmVmIjoiMTA0In0sIlBhZGRpbmciOnsiJHJlZiI6IjEwNSJ9LCJCYWNrZ3JvdW5kIjp7IiRpZCI6IjM1OCIsIkNvbG9yIjp7IiRpZCI6IjM1OSIsIkEiOjI1NSwiUiI6MjEsIkciOjExNiwiQiI6MTY4fX0sIklzVmlzaWJsZSI6dHJ1ZSwiV2lkdGgiOjAuMCwiSGVpZ2h0IjoxNi4wLCJCb3JkZXJTdHlsZSI6eyIkaWQiOiIzNjAiLCJMaW5lQ29sb3IiOnsiJHJlZiI6IjEwOSJ9LCJMaW5lV2VpZ2h0IjowLjAsIkxpbmVUeXBlIjowLCJQYXJlbnRTdHlsZSI6bnVsbH0sIlBhcmVudFN0eWxlIjpudWxsfSwiVGl0bGVTdHlsZSI6eyIkaWQiOiIzNjEiLCJGb250U2V0dGluZ3MiOnsiJGlkIjoiMzYyIiwiRm9udFNpemUiOjExLCJGb250TmFtZSI6IkNhbGlicmkiLCJJc0JvbGQiOnRydWUsIklzSXRhbGljIjpmYWxzZSwiSXNVbmRlcmxpbmVkIjpmYWxzZSwiUGFyZW50U3R5bGUiOm51bGx9LCJBdXRvU2l6ZSI6MCwiRm9yZWdyb3VuZCI6eyIkaWQiOiIzNjMiLCJDb2xvciI6eyIkcmVmIjoiMTE0In19LCJNYXhXaWR0aCI6OTYwLjAsIk1heEhlaWdodCI6IkluZmluaXR5IiwiU21hcnRGb3JlZ3JvdW5kSXNBY3RpdmUiOmZhbHNlLCJIb3Jpem9udGFsQWxpZ25tZW50IjoxLCJWZXJ0aWNhbEFsaWdubWVudCI6MCwiU21hcnRGb3JlZ3JvdW5kIjpudWxsLCJNYXJnaW4iOnsiJHJlZiI6IjExNSJ9LCJQYWRkaW5nIjp7IiRyZWYiOiIxMTYifSwiQmFja2dyb3VuZCI6eyIkcmVmIjoiMTE3In0sIklzVmlzaWJsZSI6dHJ1ZSwiV2lkdGgiOjAuMCwiSGVpZ2h0IjowLjAsIkJvcmRlclN0eWxlIjp7IiRpZCI6IjM2NCIsIkxpbmVDb2xvciI6bnVsbCwiTGluZVdlaWdodCI6MC4wLCJMaW5lVHlwZSI6MCwiUGFyZW50U3R5bGUiOm51bGx9LCJQYXJlbnRTdHlsZSI6bnVsbH0sIkRhdGVTdHlsZSI6eyIkaWQiOiIzNjUiLCJGb250U2V0dGluZ3MiOnsiJGlkIjoiMzY2IiwiRm9udFNpemUiOjEwLCJGb250TmFtZSI6IkNhbGlicmkiLCJJc0JvbGQiOmZhbHNlLCJJc0l0YWxpYyI6ZmFsc2UsIklzVW5kZXJsaW5lZCI6ZmFsc2UsIlBhcmVudFN0eWxlIjpudWxsfSwiQXV0b1NpemUiOjAsIkZvcmVncm91bmQiOnsiJGlkIjoiMzY3IiwiQ29sb3IiOnsiJHJlZiI6IjEyMSJ9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zNjgiLCJMaW5lQ29sb3IiOm51bGwsIkxpbmVXZWlnaHQiOjAuMCwiTGluZVR5cGUiOjAsIlBhcmVudFN0eWxlIjpudWxsfSwiUGFyZW50U3R5bGUiOm51bGx9LCJEYXRlRm9ybWF0Ijp7IiRyZWYiOiIxMjUifSwiSXNWaXNpYmxlIjp0cnVlLCJQYXJlbnRTdHlsZSI6bnVsbH0sIkluZGV4IjoxMCwiU21hcnREdXJhdGlvbkFjdGl2YXRlZCI6ZmFsc2UsIkRhdGVGb3JtYXQiOnsiJHJlZiI6IjEyNSJ9LCJJZCI6IjA2NWUxYzAzLTViYzItNGUzZS1iNjQ5LWNiZTU4ODJmNGZlOSIsIkltcG9ydElkIjpudWxsLCJUaXRsZSI6IkFuYWx5c2lzLCBBc3Nlc3NtZW50IiwiTm90ZSI6bnVsbCwiSHlwZXJsaW5rIjpudWxsLCJJc0NoYW5nZWQiOmZhbHNlLCJJc05ldyI6ZmFsc2V9XSwiTXNQcm9qZWN0SXRlbXNUcmVlIjp7IiRpZCI6IjM2OSIsIlJvb3QiOnsiSW1wb3J0SWQiOm51bGwsIklzSW1wb3J0ZWQiOmZhbHNlLCJDaGlsZHJlbiI6W119fSwiTWV0YWRhdGEiOnsiJGlkIjoiMzcwIn0sIlNldHRpbmdzIjp7IiRpZCI6IjM3MSIsIkltcGFPcHRpb25zIjp7IiRpZCI6IjM3MiIsIkxlZnRUb1JpZ2h0IjpmYWxzZSwiUGF5bG9hZE9wdGlvbnMiOjJ9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mYWxzZSwiU21hcnRUaW1lbGluZVRhc2tQZXJjZW50YWdlRml0IjpmYWxzZX0sIklzTmV3Ijp0cnVlLCJJbXBvcnRUeXBlIjowLCJGaWxlUGF0aCI6bnVsbCwiVGltZUNvbmZpZ3VyYXRpb24iOnsiJGlkIjoiMzczIiwiVXNlVGltZSI6ZmFsc2UsIldvcmtEYXlTdGFydCI6IjAwOjAwOjAwIiwiV29ya0RheUVuZCI6IjIzOjU5OjAwIn0sIkxhc3RVc2VkVGVtcGxhdGVJZCI6Ijk1ZmJmMGY3LWNhNmMtNGJiOS1hZTc4LTFhYWYyY2E5NjBlYiJ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SIsIk9yaWdpbmFsQXNzZW1ibHlWZXJzaW9uIjoiMy4xOS4wNC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SwiRyI6MTE2LCJCIjoxNjh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xMTUsIkciOjExNSwiQiI6MTE1fX0sIkFwcGVuZFllYXJPblllYXJDaGFuZ2UiOnRydWUsIkVsYXBzZWRUaW1lRm9ybWF0IjoxLCJUb2RheU1hcmtlclBvc2l0aW9uIjozLCJRdWlja1Bvc2l0aW9uIjoyLCJBYnNvbHV0ZVBvc2l0aW9uIjozMDMuNzU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cyMC4wLCJNYXhIZWlnaHQiOiJJbmZpbml0eSIsIlNtYXJ0Rm9yZWdyb3VuZElzQWN0aXZlIjpmYWxzZSwiSG9yaXpvbnRhbEFsaWdubWVudCI6MSwiVmVydGljYWxBbGlnbm1lbnQiOjAsIlNtYXJ0Rm9yZWdyb3VuZCI6bnVsb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nRydWV9LCJTY2FsZSI6eyIkaWQiOiIxMjciLCJTdGFydERhdGUiOiIwMDAxLTAxLTAxVDAwOjAwOjAwIiwiRW5kRGF0ZSI6IjIwMTgtMDQtMDlUMDA6MDA6MDAiLCJGb3JtYXQiOiJNTU0iLCJUeXBlIjoyLCJBdXRvRGF0ZVJhbmdlIjp0cnVlLCJXb3JraW5nRGF5cyI6MTI3LCJUb2RheU1hcmtlclRleHQiOiJUb2RheSIsIkF1dG9TY2FsZVR5cGUiOmZhbHNlfSwiTWlsZXN0b25lcyI6W3siJGlkIjoiMTI4IiwiRGF0ZSI6IjIwMTctMTAtMjdUMDA6MDA6MDBaIiwiU3R5bGUiOnsiJGlkIjoiMTI5IiwiU2hhcGUiOjIsIkNvbm5lY3Rvck1hcmdpbiI6eyIkcmVmIjoiNTQifSwiQ29ubmVjdG9yU3R5bGUiOnsiJGlkIjoiMTMwIiwiTGluZUNvbG9yIjp7IiRpZCI6IjEzMSIsIiR0eXBlIjoiTkxSRS5Db21tb24uRG9tLlNvbGlkQ29sb3JCcnVzaCwgTkxSRS5Db21tb24iLCJDb2xvciI6eyIkaWQiOiIxMzIiLCJBIjoxMjcsIlIiOjMxLCJHIjo3MywiQiI6MTI2fX0sIkxpbmVXZWlnaHQiOjEuMCwiTGluZVR5cGUiOjAsIlBhcmVudFN0eWxlIjpudWxsfSwiSXNCZWxvd1RpbWViYW5kIjpmYWxzZSwiSGlkZURhdGUiOmZhbHNlLCJTaGFwZVNpemUiOjEsIlNwYWNpbmciOjIuMCwiUGFkZGluZyI6eyIkcmVmIjoiNTgifSwiU2hhcGVTdHlsZSI6eyIkaWQiOiIxMzMiLCJNYXJnaW4iOnsiJHJlZiI6IjYwIn0sIlBhZGRpbmciOnsiJHJlZiI6IjYxIn0sIkJhY2tncm91bmQiOnsiJGlkIjoiMTM0IiwiQ29sb3IiOnsiJGlkIjoiMTM1IiwiQSI6MjU1LCJSIjoyNiwiRyI6MTcwLCJCIjo2Nn19LCJJc1Zpc2libGUiOnRydWUsIldpZHRoIjoxOC4wLCJIZWlnaHQiOjIwLjAsIkJvcmRlclN0eWxlIjp7IiRpZCI6IjEzNiIsIkxpbmVDb2xvciI6eyIkcmVmIjoiNjUifSwiTGluZVdlaWdodCI6MC4wLCJMaW5lVHlwZSI6MCwiUGFyZW50U3R5bGUiOm51bGx9LCJQYXJlbnRTdHlsZSI6bnVsbH0sIlRpdGxlU3R5bGUiOnsiJGlkIjoiMTM3IiwiRm9udFNldHRpbmdzIjp7IiRpZCI6IjEzOCIsIkZvbnRTaXplIjoxMSwiRm9udE5hbWUiOiJDYWxpYnJpIiwiSXNCb2xkIjp0cnVlLCJJc0l0YWxpYyI6ZmFsc2UsIklzVW5kZXJsaW5lZCI6ZmFsc2UsIlBhcmVudFN0eWxlIjpudWxsfSwiQXV0b1NpemUiOjAsIkZvcmVncm91bmQiOnsiJGlkIjoiMTM5IiwiQ29sb3IiOnsiJHJlZiI6IjcwIn19LCJNYXhXaWR0aCI6MjAwLjA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E0MCIsIkxpbmVDb2xvciI6bnVsbCwiTGluZVdlaWdodCI6MC4wLCJMaW5lVHlwZSI6MCwiUGFyZW50U3R5bGUiOm51bGx9LCJQYXJlbnRTdHlsZSI6bnVsbH0sIkRhdGVTdHlsZSI6eyIkaWQiOiIxNDEiLCJGb250U2V0dGluZ3MiOnsiJGlkIjoiMTQyIiwiRm9udFNpemUiOjEwLCJGb250TmFtZSI6IkNhbGlicmkiLCJJc0JvbGQiOmZhbHNlLCJJc0l0YWxpYyI6ZmFsc2UsIklzVW5kZXJsaW5lZCI6ZmFsc2UsIlBhcmVudFN0eWxlIjpudWxsfSwiQXV0b1NpemUiOjAsIkZvcmVncm91bmQiOnsiJGlkIjoiMTQzIiwiQ29sb3IiOnsiJHJlZiI6Ijc3In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0NCIsIkxpbmVDb2xvciI6bnVsbCwiTGluZVdlaWdodCI6MC4wLCJMaW5lVHlwZSI6MCwiUGFyZW50U3R5bGUiOm51bGx9LCJQYXJlbnRTdHlsZSI6bnVsbH0sIkRhdGVGb3JtYXQiOnsiJHJlZiI6IjgxIn0sIklzVmlzaWJsZSI6dHJ1ZSwiUGFyZW50U3R5bGUiOm51bGx9LCJJbmRleCI6MywiUGVyY2VudGFnZUNvbXBsZXRlIjpudWxsLCJQb3NpdGlvbiI6eyJSYXRpbyI6MC4xMTAyODcyNTIwNDE1MzgwNSwiSXNDdXN0b20iOmZhbHNlfSwiRGF0ZUZvcm1hdCI6eyIkcmVmIjoiODEifSwiSWQiOiIyZTliZjlhMC1kNDQ3LTQyMDgtOGNhNi03ZmU3NWY0ODc4ODciLCJJbXBvcnRJZCI6bnVsbCwiVGl0bGUiOiJSRlAgU2VudCBPdXQgRm9yIFJlc3BvbnNlIiwiTm90ZSI6bnVsbCwiSHlwZXJsaW5rIjpudWxsLCJJc0NoYW5nZWQiOmZhbHNlLCJJc05ldyI6ZmFsc2V9LHsiJGlkIjoiMTQ1IiwiRGF0ZSI6IjIwMTctMTEtMTNUMjM6NTk6MDBaIiwiU3R5bGUiOnsiJGlkIjoiMTQ2IiwiU2hhcGUiOjIsIkNvbm5lY3Rvck1hcmdpbiI6eyIkcmVmIjoiNTQifSwiQ29ubmVjdG9yU3R5bGUiOnsiJGlkIjoiMTQ3IiwiTGluZUNvbG9yIjp7IiRyZWYiOiI1NiJ9LCJMaW5lV2VpZ2h0IjoxLjAsIkxpbmVUeXBlIjowLCJQYXJlbnRTdHlsZSI6bnVsbH0sIklzQmVsb3dUaW1lYmFuZCI6ZmFsc2UsIkhpZGVEYXRlIjpmYWxzZSwiU2hhcGVTaXplIjoxLCJTcGFjaW5nIjoyLjAsIlBhZGRpbmciOnsiJHJlZiI6IjU4In0sIlNoYXBlU3R5bGUiOnsiJGlkIjoiMTQ4IiwiTWFyZ2luIjp7IiRyZWYiOiI2MCJ9LCJQYWRkaW5nIjp7IiRyZWYiOiI2MSJ9LCJCYWNrZ3JvdW5kIjp7IiRpZCI6IjE0OSIsIkNvbG9yIjp7IiRpZCI6IjE1MCIsIkEiOjI1NSwiUiI6MjYsIkciOjE3MCwiQiI6NjZ9fSwiSXNWaXNpYmxlIjp0cnVlLCJXaWR0aCI6MTguMCwiSGVpZ2h0IjoyMC4wLCJCb3JkZXJTdHlsZSI6eyIkaWQiOiIxNTEiLCJMaW5lQ29sb3IiOnsiJHJlZiI6IjY1In0sIkxpbmVXZWlnaHQiOjAuMCwiTGluZVR5cGUiOjAsIlBhcmVudFN0eWxlIjpudWxsfSwiUGFyZW50U3R5bGUiOm51bGx9LCJUaXRsZVN0eWxlIjp7IiRpZCI6IjE1MiIsIkZvbnRTZXR0aW5ncyI6eyIkaWQiOiIxNTM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E1NCIsIkxpbmVDb2xvciI6bnVsbCwiTGluZVdlaWdodCI6MC4wLCJMaW5lVHlwZSI6MCwiUGFyZW50U3R5bGUiOm51bGx9LCJQYXJlbnRTdHlsZSI6bnVsbH0sIkRhdGVTdHlsZSI6eyIkaWQiOiIxNTUiLCJGb250U2V0dGluZ3MiOnsiJGlkIjoiMTU2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TU3IiwiTGluZUNvbG9yIjpudWxsLCJMaW5lV2VpZ2h0IjowLjAsIkxpbmVUeXBlIjowLCJQYXJlbnRTdHlsZSI6bnVsbH0sIlBhcmVudFN0eWxlIjpudWxsfSwiRGF0ZUZvcm1hdCI6eyIkcmVmIjoiODEifSwiSXNWaXNpYmxlIjp0cnVlLCJQYXJlbnRTdHlsZSI6bnVsbH0sIkluZGV4Ijo1LCJQZXJjZW50YWdlQ29tcGxldGUiOm51bGwsIlBvc2l0aW9uIjp7IlJhdGlvIjowLjE0NTk5NjQzNTM0NTkzNjIsIklzQ3VzdG9tIjp0cnVlfSwiRGF0ZUZvcm1hdCI6eyIkcmVmIjoiODEifSwiSWQiOiJkNTQ3MzFlNS0wYzEzLTQwNmItYTZmOS0zYTA2OTRjMDVlMDAiLCJJbXBvcnRJZCI6bnVsbCwiVGl0bGUiOiJWZXJpem9uIFNlbGVjdGVkIiwiTm90ZSI6bnVsbCwiSHlwZXJsaW5rIjpudWxsLCJJc0NoYW5nZWQiOmZhbHNlLCJJc05ldyI6ZmFsc2V9LHsiJGlkIjoiMTU4IiwiRGF0ZSI6IjIwMTgtMDEtMDhUMDA6MDA6MDBaIiwiU3R5bGUiOnsiJGlkIjoiMTU5IiwiU2hhcGUiOjIsIkNvbm5lY3Rvck1hcmdpbiI6eyIkcmVmIjoiNTQifSwiQ29ubmVjdG9yU3R5bGUiOnsiJGlkIjoiMTYwIiwiTGluZUNvbG9yIjp7IiRpZCI6IjE2MSIsIiR0eXBlIjoiTkxSRS5Db21tb24uRG9tLlNvbGlkQ29sb3JCcnVzaCwgTkxSRS5Db21tb24iLCJDb2xvciI6eyIkaWQiOiIxNjIiLCJBIjoxMjcsIlIiOjMxLCJHIjo3MywiQiI6MTI2fX0sIkxpbmVXZWlnaHQiOjEuMCwiTGluZVR5cGUiOjAsIlBhcmVudFN0eWxlIjpudWxsfSwiSXNCZWxvd1RpbWViYW5kIjpmYWxzZSwiSGlkZURhdGUiOmZhbHNlLCJTaGFwZVNpemUiOjEsIlNwYWNpbmciOjIuMCwiUGFkZGluZyI6eyIkcmVmIjoiNTgifSwiU2hhcGVTdHlsZSI6eyIkaWQiOiIxNjMiLCJNYXJnaW4iOnsiJHJlZiI6IjYwIn0sIlBhZGRpbmciOnsiJHJlZiI6IjYxIn0sIkJhY2tncm91bmQiOnsiJGlkIjoiMTY0IiwiQ29sb3IiOnsiJGlkIjoiMTY1IiwiQSI6MjU1LCJSIjoyNiwiRyI6MTcwLCJCIjo2Nn19LCJJc1Zpc2libGUiOnRydWUsIldpZHRoIjoxOC4wLCJIZWlnaHQiOjIwLjAsIkJvcmRlclN0eWxlIjp7IiRpZCI6IjE2NiIsIkxpbmVDb2xvciI6eyIkcmVmIjoiNjUifSwiTGluZVdlaWdodCI6MC4wLCJMaW5lVHlwZSI6MCwiUGFyZW50U3R5bGUiOm51bGx9LCJQYXJlbnRTdHlsZSI6bnVsbH0sIlRpdGxlU3R5bGUiOnsiJGlkIjoiMTY3IiwiRm9udFNldHRpbmdzIjp7IiRpZCI6IjE2OCIsIkZvbnRTaXplIjoxMSwiRm9udE5hbWUiOiJDYWxpYnJpIiwiSXNCb2xkIjp0cnVlLCJJc0l0YWxpYyI6ZmFsc2UsIklzVW5kZXJsaW5lZCI6ZmFsc2UsIlBhcmVudFN0eWxlIjpudWxsfSwiQXV0b1NpemUiOjAsIkZvcmVncm91bmQiOnsiJGlkIjoiMTY5IiwiQ29sb3IiOnsiJHJlZiI6IjcwIn19LCJNYXhXaWR0aCI6MjAwLjA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E3MCIsIkxpbmVDb2xvciI6bnVsbCwiTGluZVdlaWdodCI6MC4wLCJMaW5lVHlwZSI6MCwiUGFyZW50U3R5bGUiOm51bGx9LCJQYXJlbnRTdHlsZSI6bnVsbH0sIkRhdGVTdHlsZSI6eyIkaWQiOiIxNzEiLCJGb250U2V0dGluZ3MiOnsiJGlkIjoiMTcyIiwiRm9udFNpemUiOjEwLCJGb250TmFtZSI6IkNhbGlicmkiLCJJc0JvbGQiOmZhbHNlLCJJc0l0YWxpYyI6ZmFsc2UsIklzVW5kZXJsaW5lZCI6ZmFsc2UsIlBhcmVudFN0eWxlIjpudWxsfSwiQXV0b1NpemUiOjAsIkZvcmVncm91bmQiOnsiJGlkIjoiMTczIiwiQ29sb3IiOnsiJHJlZiI6Ijc3In1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3NCIsIkxpbmVDb2xvciI6bnVsbCwiTGluZVdlaWdodCI6MC4wLCJMaW5lVHlwZSI6MCwiUGFyZW50U3R5bGUiOm51bGx9LCJQYXJlbnRTdHlsZSI6bnVsbH0sIkRhdGVGb3JtYXQiOnsiJHJlZiI6IjgxIn0sIklzVmlzaWJsZSI6dHJ1ZSwiUGFyZW50U3R5bGUiOm51bGx9LCJJbmRleCI6NywiUGVyY2VudGFnZUNvbXBsZXRlIjpudWxsLCJQb3NpdGlvbiI6eyJSYXRpbyI6MC4wLCJJc0N1c3RvbSI6ZmFsc2V9LCJEYXRlRm9ybWF0Ijp7IiRyZWYiOiI4MSJ9LCJJZCI6ImI3Mzk5MzYwLTNhNmYtNDQyNy05YzA2LTY1ZWQyNWEwNTQxNiIsIkltcG9ydElkIjpudWxsLCJUaXRsZSI6IlByb2plY3QgS2lja29mZiIsIk5vdGUiOm51bGwsIkh5cGVybGluayI6bnVsbCwiSXNDaGFuZ2VkIjpmYWxzZSwiSXNOZXciOmZhbHNlfSx7IiRpZCI6IjE3NSIsIkRhdGUiOiIyMDE4LTA0LTAyVDAwOjAwOjAwWiIsIlN0eWxlIjp7IiRpZCI6IjE3NiIsIlNoYXBlIjoyLCJDb25uZWN0b3JNYXJnaW4iOnsiJHJlZiI6IjU0In0sIkNvbm5lY3RvclN0eWxlIjp7IiRpZCI6IjE3NyIsIkxpbmVDb2xvciI6eyIkaWQiOiIxNzgiLCIkdHlwZSI6Ik5MUkUuQ29tbW9uLkRvbS5Tb2xpZENvbG9yQnJ1c2gsIE5MUkUuQ29tbW9uIiwiQ29sb3IiOnsiJGlkIjoiMTc5IiwiQSI6MTI3LCJSIjozMSwiRyI6NzMsIkIiOjEyNn19LCJMaW5lV2VpZ2h0IjoxLjAsIkxpbmVUeXBlIjowLCJQYXJlbnRTdHlsZSI6bnVsbH0sIklzQmVsb3dUaW1lYmFuZCI6ZmFsc2UsIkhpZGVEYXRlIjpmYWxzZSwiU2hhcGVTaXplIjoxLCJTcGFjaW5nIjoyLjAsIlBhZGRpbmciOnsiJHJlZiI6IjU4In0sIlNoYXBlU3R5bGUiOnsiJGlkIjoiMTgwIiwiTWFyZ2luIjp7IiRyZWYiOiI2MCJ9LCJQYWRkaW5nIjp7IiRyZWYiOiI2MSJ9LCJCYWNrZ3JvdW5kIjp7IiRpZCI6IjE4MSIsIkNvbG9yIjp7IiRpZCI6IjE4MiIsIkEiOjI1NSwiUiI6MjYsIkciOjE3MCwiQiI6NjZ9fSwiSXNWaXNpYmxlIjp0cnVlLCJXaWR0aCI6MTguMCwiSGVpZ2h0IjoyMC4wLCJCb3JkZXJTdHlsZSI6eyIkaWQiOiIxODMiLCJMaW5lQ29sb3IiOnsiJHJlZiI6IjY1In0sIkxpbmVXZWlnaHQiOjAuMCwiTGluZVR5cGUiOjAsIlBhcmVudFN0eWxlIjpudWxsfSwiUGFyZW50U3R5bGUiOm51bGx9LCJUaXRsZVN0eWxlIjp7IiRpZCI6IjE4NCIsIkZvbnRTZXR0aW5ncyI6eyIkaWQiOiIxODUiLCJGb250U2l6ZSI6MTEsIkZvbnROYW1lIjoiQ2FsaWJyaSIsIklzQm9sZCI6dHJ1ZSwiSXNJdGFsaWMiOmZhbHNlLCJJc1VuZGVybGluZWQiOmZhbHNlLCJQYXJlbnRTdHlsZSI6bnVsbH0sIkF1dG9TaXplIjowLCJGb3JlZ3JvdW5kIjp7IiRpZCI6IjE4NiIsIkNvbG9yIjp7IiRyZWYiOiI3MCJ9fSwiTWF4V2lkdGgiOjIwMC4w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xODciLCJMaW5lQ29sb3IiOm51bGwsIkxpbmVXZWlnaHQiOjAuMCwiTGluZVR5cGUiOjAsIlBhcmVudFN0eWxlIjpudWxsfSwiUGFyZW50U3R5bGUiOm51bGx9LCJEYXRlU3R5bGUiOnsiJGlkIjoiMTg4IiwiRm9udFNldHRpbmdzIjp7IiRpZCI6IjE4OSIsIkZvbnRTaXplIjoxMCwiRm9udE5hbWUiOiJDYWxpYnJpIiwiSXNCb2xkIjpmYWxzZSwiSXNJdGFsaWMiOmZhbHNlLCJJc1VuZGVybGluZWQiOmZhbHNlLCJQYXJlbnRTdHlsZSI6bnVsbH0sIkF1dG9TaXplIjowLCJGb3JlZ3JvdW5kIjp7IiRpZCI6IjE5MCIsIkNvbG9yIjp7IiRyZWYiOiI3NyJ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xOTEiLCJMaW5lQ29sb3IiOm51bGwsIkxpbmVXZWlnaHQiOjAuMCwiTGluZVR5cGUiOjAsIlBhcmVudFN0eWxlIjpudWxsfSwiUGFyZW50U3R5bGUiOm51bGx9LCJEYXRlRm9ybWF0Ijp7IiRyZWYiOiI4MSJ9LCJJc1Zpc2libGUiOnRydWUsIlBhcmVudFN0eWxlIjpudWxsfSwiSW5kZXgiOjExLCJQZXJjZW50YWdlQ29tcGxldGUiOm51bGwsIlBvc2l0aW9uIjp7IlJhdGlvIjowLjExMDI4NzI1MjA0MTUzODA1LCJJc0N1c3RvbSI6ZmFsc2V9LCJEYXRlRm9ybWF0Ijp7IiRyZWYiOiI4MSJ9LCJJZCI6IjM0NmFlYWZkLTkwZjktNDAzNC1iMjE1LTkzYjJkMzRhZTYxMCIsIkltcG9ydElkIjpudWxsLCJUaXRsZSI6IlJlcG9ydCBCYWNrIiwiTm90ZSI6bnVsbCwiSHlwZXJsaW5rIjpudWxsLCJJc0NoYW5nZWQiOmZhbHNlLCJJc05ldyI6ZmFsc2V9LHsiJGlkIjoiMTkyIiwiRGF0ZSI6IjIwMTgtMDQtMDlUMDA6MDA6MDBaIiwiU3R5bGUiOnsiJGlkIjoiMTkzIiwiU2hhcGUiOjIsIkNvbm5lY3Rvck1hcmdpbiI6eyIkcmVmIjoiNTQifSwiQ29ubmVjdG9yU3R5bGUiOnsiJGlkIjoiMTk0IiwiTGluZUNvbG9yIjp7IiRpZCI6IjE5NSIsIiR0eXBlIjoiTkxSRS5Db21tb24uRG9tLlNvbGlkQ29sb3JCcnVzaCwgTkxSRS5Db21tb24iLCJDb2xvciI6eyIkaWQiOiIxOTYiLCJBIjoxMjcsIlIiOjMxLCJHIjo3MywiQiI6MTI2fX0sIkxpbmVXZWlnaHQiOjEuMCwiTGluZVR5cGUiOjAsIlBhcmVudFN0eWxlIjpudWxsfSwiSXNCZWxvd1RpbWViYW5kIjpmYWxzZSwiSGlkZURhdGUiOmZhbHNlLCJTaGFwZVNpemUiOjEsIlNwYWNpbmciOjIuMCwiUGFkZGluZyI6eyIkcmVmIjoiNTgifSwiU2hhcGVTdHlsZSI6eyIkaWQiOiIxOTciLCJNYXJnaW4iOnsiJHJlZiI6IjYwIn0sIlBhZGRpbmciOnsiJHJlZiI6IjYxIn0sIkJhY2tncm91bmQiOnsiJGlkIjoiMTk4IiwiQ29sb3IiOnsiJGlkIjoiMTk5IiwiQSI6MjU1LCJSIjoyNTUsIkciOjAsIkIiOjB9fSwiSXNWaXNpYmxlIjp0cnVlLCJXaWR0aCI6MTguMCwiSGVpZ2h0IjoyMC4wLCJCb3JkZXJTdHlsZSI6eyIkaWQiOiIyMDAiLCJMaW5lQ29sb3IiOnsiJHJlZiI6IjY1In0sIkxpbmVXZWlnaHQiOjAuMCwiTGluZVR5cGUiOjAsIlBhcmVudFN0eWxlIjpudWxsfSwiUGFyZW50U3R5bGUiOm51bGx9LCJUaXRsZVN0eWxlIjp7IiRpZCI6IjIwMSIsIkZvbnRTZXR0aW5ncyI6eyIkaWQiOiIyMDIiLCJGb250U2l6ZSI6MTEsIkZvbnROYW1lIjoiQ2FsaWJyaSIsIklzQm9sZCI6dHJ1ZSwiSXNJdGFsaWMiOmZhbHNlLCJJc1VuZGVybGluZWQiOmZhbHNlLCJQYXJlbnRTdHlsZSI6bnVsbH0sIkF1dG9TaXplIjowLCJGb3JlZ3JvdW5kIjp7IiRpZCI6IjIwMyIsIkNvbG9yIjp7IiRyZWYiOiI3MCJ9fSwiTWF4V2lkdGgiOjIwMC4w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yMDQiLCJMaW5lQ29sb3IiOm51bGwsIkxpbmVXZWlnaHQiOjAuMCwiTGluZVR5cGUiOjAsIlBhcmVudFN0eWxlIjpudWxsfSwiUGFyZW50U3R5bGUiOm51bGx9LCJEYXRlU3R5bGUiOnsiJGlkIjoiMjA1IiwiRm9udFNldHRpbmdzIjp7IiRpZCI6IjIwNiIsIkZvbnRTaXplIjoxMCwiRm9udE5hbWUiOiJDYWxpYnJpIiwiSXNCb2xkIjpmYWxzZSwiSXNJdGFsaWMiOmZhbHNlLCJJc1VuZGVybGluZWQiOmZhbHNlLCJQYXJlbnRTdHlsZSI6bnVsbH0sIkF1dG9TaXplIjowLCJGb3JlZ3JvdW5kIjp7IiRpZCI6IjIwNyIsIkNvbG9yIjp7IiRyZWYiOiI3NyJ9fSwiTWF4V2lkdGgiOjIwMC4wLCJNYXhIZWlnaHQiOiJJbmZpbml0eSIsIlNtYXJ0Rm9yZWdyb3VuZElzQWN0aXZlIjpmYWxzZSwiSG9yaXpvbnRhbEFsaWdubWVudCI6MCwiVmVydGljYWxBbGlnbm1lbnQiOjAsIlNtYXJ0Rm9yZWdyb3VuZCI6bnVsbCwiTWFyZ2luIjp7IiRyZWYiOiI3OCJ9LCJQYWRkaW5nIjp7IiRyZWYiOiI3OSJ9LCJCYWNrZ3JvdW5kIjp7IiRyZWYiOiI4MCJ9LCJJc1Zpc2libGUiOnRydWUsIldpZHRoIjowLjAsIkhlaWdodCI6MC4wLCJCb3JkZXJTdHlsZSI6eyIkaWQiOiIyMDg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E0NTk5NjQzNTM0NTkzNjIsIklzQ3VzdG9tIjp0cnVlfSwiRGF0ZUZvcm1hdCI6eyIkcmVmIjoiODEifSwiSWQiOiI2MDIzMTNiYy1hMzM0LTRhYTgtOWY0Yy1hYmM4ZjlkZDI3NGEiLCJJbXBvcnRJZCI6bnVsbCwiVGl0bGUiOiJQcm9qZWN0IEVuZCIsIk5vdGUiOm51bGwsIkh5cGVybGluayI6bnVsbCwiSXNDaGFuZ2VkIjpmYWxzZSwiSXNOZXciOmZhbHNlfV0sIlRhc2tzIjpbeyIkaWQiOiIyMDkiLCJHcm91cE5hbWUiOm51bGwsIlN0YXJ0RGF0ZSI6IjIwMTctMDgtMjhUMDA6MDA6MDBaIiwiRW5kRGF0ZSI6IjIwMTctMDktMTdUMjM6NTk6MDBaIiwiUGVyY2VudGFnZUNvbXBsZXRlIjpudWxsLCJTdHlsZSI6eyIkaWQiOiIyMTAiLCJTaGFwZSI6MC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bnVsbH0sIkF1dG9TaXplIjowLCJGb3JlZ3JvdW5kIjp7IiRpZCI6IjIxMy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MTQiLCJMaW5lQ29sb3IiOm51bGwsIkxpbmVXZWlnaHQiOjAuMCwiTGluZVR5cGUiOjAsIlBhcmVudFN0eWxlIjpudWxsfSwiUGFyZW50U3R5bGUiOm51bGx9LCJEdXJhdGlvblN0eWxlIjp7IiRpZCI6IjIxNSIsIkZvbnRTZXR0aW5ncyI6eyIkaWQiOiIyMTYiLCJGb250U2l6ZSI6MTAsIkZvbnROYW1lIjoiQ2FsaWJyaSIsIklzQm9sZCI6ZmFsc2UsIklzSXRhbGljIjpmYWxzZSwiSXNVbmRlcmxpbmVkIjpmYWxzZSwiUGFyZW50U3R5bGUiOm51bGx9LCJBdXRvU2l6ZSI6MCwiRm9yZWdyb3VuZCI6eyIkaWQiOiIyMTc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E4IiwiTGluZUNvbG9yIjpudWxsLCJMaW5lV2VpZ2h0IjowLjAsIkxpbmVUeXBlIjowLCJQYXJlbnRTdHlsZSI6bnVsbH0sIlBhcmVudFN0eWxlIjpudWxsfSwiSG9yaXpvbnRhbENvbm5lY3RvclN0eWxlIjp7IiRpZCI6IjIxOSIsIkxpbmVDb2xvciI6eyIkcmVmIjoiOTgifSwiTGluZVdlaWdodCI6MS4wLCJMaW5lVHlwZSI6MCwiUGFyZW50U3R5bGUiOm51bGx9LCJWZXJ0aWNhbENvbm5lY3RvclN0eWxlIjp7IiRpZCI6IjIyMC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jIxIiwiTWFyZ2luIjp7IiRyZWYiOiIxMDQifSwiUGFkZGluZyI6eyIkcmVmIjoiMTA1In0sIkJhY2tncm91bmQiOnsiJGlkIjoiMjIyIiwiQ29sb3IiOnsiJGlkIjoiMjIzIiwiQSI6MjU1LCJSIjoyMSwiRyI6MTE2LCJCIjoxNjh9fSwiSXNWaXNpYmxlIjp0cnVlLCJXaWR0aCI6MC4wLCJIZWlnaHQiOjE2LjAsIkJvcmRlclN0eWxlIjp7IiRpZCI6IjIyNCIsIkxpbmVDb2xvciI6eyIkcmVmIjoiMTA5In0sIkxpbmVXZWlnaHQiOjAuMCwiTGluZVR5cGUiOjAsIlBhcmVudFN0eWxlIjpudWxsfSwiUGFyZW50U3R5bGUiOm51bGx9LCJUaXRsZVN0eWxlIjp7IiRpZCI6IjIyNSIsIkZvbnRTZXR0aW5ncyI6eyIkaWQiOiIyMjYiLCJGb250U2l6ZSI6MTEsIkZvbnROYW1lIjoiQ2FsaWJyaSIsIklzQm9sZCI6dHJ1ZSwiSXNJdGFsaWMiOmZhbHNlLCJJc1VuZGVybGluZWQiOmZhbHNlLCJQYXJlbnRTdHlsZSI6bnVsbH0sIkF1dG9TaXplIjowLCJGb3JlZ3JvdW5kIjp7IiRpZCI6IjIyNyIsIkNvbG9yIjp7IiRyZWYiOiIxMTQifX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jI4IiwiTGluZUNvbG9yIjpudWxsLCJMaW5lV2VpZ2h0IjowLjAsIkxpbmVUeXBlIjowLCJQYXJlbnRTdHlsZSI6bnVsbH0sIlBhcmVudFN0eWxlIjpudWxsfSwiRGF0ZVN0eWxlIjp7IiRpZCI6IjIyOSIsIkZvbnRTZXR0aW5ncyI6eyIkaWQiOiIyMzAiLCJGb250U2l6ZSI6MTAsIkZvbnROYW1lIjoiQ2FsaWJyaSIsIklzQm9sZCI6ZmFsc2UsIklzSXRhbGljIjpmYWxzZSwiSXNVbmRlcmxpbmVkIjpmYWxzZSwiUGFyZW50U3R5bGUiOm51bGx9LCJBdXRvU2l6ZSI6MCwiRm9yZWdyb3VuZCI6eyIkaWQiOiIyMzE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zMiIsIkxpbmVDb2xvciI6bnVsbCwiTGluZVdlaWdodCI6MC4wLCJMaW5lVHlwZSI6MCwiUGFyZW50U3R5bGUiOm51bGx9LCJQYXJlbnRTdHlsZSI6bnVsbH0sIkRhdGVGb3JtYXQiOnsiJHJlZiI6IjEyNSJ9LCJJc1Zpc2libGUiOnRydWUsIlBhcmVudFN0eWxlIjpudWxsfSwiSW5kZXgiOjEsIlNtYXJ0RHVyYXRpb25BY3RpdmF0ZWQiOmZhbHNlLCJEYXRlRm9ybWF0Ijp7IiRyZWYiOiIxMjUifSwiSWQiOiJmMzQ2ODQwOS1hZWU1LTQ1ZTUtODQwNi0wNzgxYmEzYWRlZTUiLCJJbXBvcnRJZCI6bnVsbCwiVGl0bGUiOiJSRlAgQ3JlYXRpb24iLCJOb3RlIjpudWxsLCJIeXBlcmxpbmsiOm51bGwsIklzQ2hhbmdlZCI6ZmFsc2UsIklzTmV3IjpmYWxzZX0seyIkaWQiOiIyMzMiLCJHcm91cE5hbWUiOm51bGwsIlN0YXJ0RGF0ZSI6IjIwMTctMDktMTdUMDA6MDA6MDBaIiwiRW5kRGF0ZSI6IjIwMTctMTAtMjBUMjM6NTk6MDBaIiwiUGVyY2VudGFnZUNvbXBsZXRlIjpudWxsLCJTdHlsZSI6eyIkaWQiOiIyMzQiLCJTaGFwZSI6MCwiU2hhcGVUaGlja25lc3MiOjEsIkR1cmF0aW9uRm9ybWF0IjowLCJJbmNsdWRlTm9uV29ya2luZ0RheXNJbkR1cmF0aW9uIjpmYWxzZSwiUGVyY2VudGFnZUNvbXBsZXRlU3R5bGUiOnsiJGlkIjoiMjM1IiwiRm9udFNldHRpbmdzIjp7IiRpZCI6IjIzNi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zNyIsIkxpbmVDb2xvciI6bnVsbCwiTGluZVdlaWdodCI6MC4wLCJMaW5lVHlwZSI6MCwiUGFyZW50U3R5bGUiOm51bGx9LCJQYXJlbnRTdHlsZSI6bnVsbH0sIkR1cmF0aW9uU3R5bGUiOnsiJGlkIjoiMjM4IiwiRm9udFNldHRpbmdzIjp7IiRpZCI6IjIzO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0MCIsIkxpbmVDb2xvciI6bnVsbCwiTGluZVdlaWdodCI6MC4wLCJMaW5lVHlwZSI6MCwiUGFyZW50U3R5bGUiOm51bGx9LCJQYXJlbnRTdHlsZSI6bnVsbH0sIkhvcml6b250YWxDb25uZWN0b3JTdHlsZSI6eyIkaWQiOiIyNDEiLCJMaW5lQ29sb3IiOnsiJHJlZiI6Ijk4In0sIkxpbmVXZWlnaHQiOjEuMCwiTGluZVR5cGUiOjAsIlBhcmVudFN0eWxlIjpudWxsfSwiVmVydGljYWxDb25uZWN0b3JTdHlsZSI6eyIkaWQiOiIyNDI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I0MyIsIk1hcmdpbiI6eyIkcmVmIjoiMTA0In0sIlBhZGRpbmciOnsiJHJlZiI6IjEwNSJ9LCJCYWNrZ3JvdW5kIjp7IiRpZCI6IjI0NCIsIkNvbG9yIjp7IiRpZCI6IjI0NSIsIkEiOjI1NSwiUiI6MjEsIkciOjExNiwiQiI6MTY4fX0sIklzVmlzaWJsZSI6dHJ1ZSwiV2lkdGgiOjAuMCwiSGVpZ2h0IjoxNi4wLCJCb3JkZXJTdHlsZSI6eyIkaWQiOiIyNDYiLCJMaW5lQ29sb3IiOnsiJHJlZiI6IjEwOSJ9LCJMaW5lV2VpZ2h0IjowLjAsIkxpbmVUeXBlIjowLCJQYXJlbnRTdHlsZSI6bnVsbH0sIlBhcmVudFN0eWxlIjpudWxsfSwiVGl0bGVTdHlsZSI6eyIkaWQiOiIyNDciLCJGb250U2V0dGluZ3MiOnsiJGlkIjoiMjQ4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jQ5IiwiTGluZUNvbG9yIjpudWxsLCJMaW5lV2VpZ2h0IjowLjAsIkxpbmVUeXBlIjowLCJQYXJlbnRTdHlsZSI6bnVsbH0sIlBhcmVudFN0eWxlIjpudWxsfSwiRGF0ZVN0eWxlIjp7IiRpZCI6IjI1MCIsIkZvbnRTZXR0aW5ncyI6eyIkaWQiOiIyNTE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UyIiwiTGluZUNvbG9yIjpudWxsLCJMaW5lV2VpZ2h0IjowLjAsIkxpbmVUeXBlIjowLCJQYXJlbnRTdHlsZSI6bnVsbH0sIlBhcmVudFN0eWxlIjpudWxsfSwiRGF0ZUZvcm1hdCI6eyIkcmVmIjoiMTI1In0sIklzVmlzaWJsZSI6dHJ1ZSwiUGFyZW50U3R5bGUiOm51bGx9LCJJbmRleCI6MiwiU21hcnREdXJhdGlvbkFjdGl2YXRlZCI6ZmFsc2UsIkRhdGVGb3JtYXQiOnsiJHJlZiI6IjEyNSJ9LCJJZCI6IjBmZDMzOGYzLTQzZWUtNDIzZS1iOTQyLWE2YTZjNzYxZjNhMyIsIkltcG9ydElkIjpudWxsLCJUaXRsZSI6Ik1hbmFnZW1lbnQsIEJvRCBSZXZpZXciLCJOb3RlIjpudWxsLCJIeXBlcmxpbmsiOm51bGwsIklzQ2hhbmdlZCI6ZmFsc2UsIklzTmV3IjpmYWxzZX0seyIkaWQiOiIyNTMiLCJHcm91cE5hbWUiOm51bGwsIlN0YXJ0RGF0ZSI6IjIwMTctMTEtMDZUMDA6MDA6MDBaIiwiRW5kRGF0ZSI6IjIwMTctMTEtMTNUMjM6NTk6MDBaIiwiUGVyY2VudGFnZUNvbXBsZXRlIjpudWxsLCJTdHlsZSI6eyIkaWQiOiIyNTQiLCJTaGFwZSI6MCwiU2hhcGVUaGlja25lc3MiOjEsIkR1cmF0aW9uRm9ybWF0IjowLCJJbmNsdWRlTm9uV29ya2luZ0RheXNJbkR1cmF0aW9uIjpmYWxzZSwiUGVyY2VudGFnZUNvbXBsZXRlU3R5bGUiOnsiJGlkIjoiMjU1IiwiRm9udFNldHRpbmdzIjp7IiRpZCI6IjI1Ni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1NyIsIkxpbmVDb2xvciI6bnVsbCwiTGluZVdlaWdodCI6MC4wLCJMaW5lVHlwZSI6MCwiUGFyZW50U3R5bGUiOm51bGx9LCJQYXJlbnRTdHlsZSI6bnVsbH0sIkR1cmF0aW9uU3R5bGUiOnsiJGlkIjoiMjU4IiwiRm9udFNldHRpbmdzIjp7IiRpZCI6IjI1O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2MCIsIkxpbmVDb2xvciI6bnVsbCwiTGluZVdlaWdodCI6MC4wLCJMaW5lVHlwZSI6MCwiUGFyZW50U3R5bGUiOm51bGx9LCJQYXJlbnRTdHlsZSI6bnVsbH0sIkhvcml6b250YWxDb25uZWN0b3JTdHlsZSI6eyIkaWQiOiIyNjEiLCJMaW5lQ29sb3IiOnsiJHJlZiI6Ijk4In0sIkxpbmVXZWlnaHQiOjEuMCwiTGluZVR5cGUiOjAsIlBhcmVudFN0eWxlIjpudWxsfSwiVmVydGljYWxDb25uZWN0b3JTdHlsZSI6eyIkaWQiOiIyNjI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I2MyIsIk1hcmdpbiI6eyIkcmVmIjoiMTA0In0sIlBhZGRpbmciOnsiJHJlZiI6IjEwNSJ9LCJCYWNrZ3JvdW5kIjp7IiRpZCI6IjI2NCIsIkNvbG9yIjp7IiRpZCI6IjI2NSIsIkEiOjI1NSwiUiI6MjEsIkciOjExNiwiQiI6MTY4fX0sIklzVmlzaWJsZSI6dHJ1ZSwiV2lkdGgiOjAuMCwiSGVpZ2h0IjoxNi4wLCJCb3JkZXJTdHlsZSI6eyIkaWQiOiIyNjYiLCJMaW5lQ29sb3IiOnsiJHJlZiI6IjEwOSJ9LCJMaW5lV2VpZ2h0IjowLjAsIkxpbmVUeXBlIjowLCJQYXJlbnRTdHlsZSI6bnVsbH0sIlBhcmVudFN0eWxlIjpudWxsfSwiVGl0bGVTdHlsZSI6eyIkaWQiOiIyNjciLCJGb250U2V0dGluZ3MiOnsiJGlkIjoiMjY4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jY5IiwiTGluZUNvbG9yIjpudWxsLCJMaW5lV2VpZ2h0IjowLjAsIkxpbmVUeXBlIjowLCJQYXJlbnRTdHlsZSI6bnVsbH0sIlBhcmVudFN0eWxlIjpudWxsfSwiRGF0ZVN0eWxlIjp7IiRpZCI6IjI3MCIsIkZvbnRTZXR0aW5ncyI6eyIkaWQiOiIyNzE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cyIiwiTGluZUNvbG9yIjpudWxsLCJMaW5lV2VpZ2h0IjowLjAsIkxpbmVUeXBlIjowLCJQYXJlbnRTdHlsZSI6bnVsbH0sIlBhcmVudFN0eWxlIjpudWxsfSwiRGF0ZUZvcm1hdCI6eyIkcmVmIjoiMTI1In0sIklzVmlzaWJsZSI6dHJ1ZSwiUGFyZW50U3R5bGUiOm51bGx9LCJJbmRleCI6NCwiU21hcnREdXJhdGlvbkFjdGl2YXRlZCI6ZmFsc2UsIkRhdGVGb3JtYXQiOnsiJHJlZiI6IjEyNSJ9LCJJZCI6Ijk3NGEzZjUwLTYwNjEtNGU0OC04MGNiLTk0MjAwZDU0M2YzNyIsIkltcG9ydElkIjpudWxsLCJUaXRsZSI6IlJGUCBSZXZpZXciLCJOb3RlIjpudWxsLCJIeXBlcmxpbmsiOm51bGwsIklzQ2hhbmdlZCI6ZmFsc2UsIklzTmV3IjpmYWxzZX0seyIkaWQiOiIyNzMiLCJHcm91cE5hbWUiOm51bGwsIlN0YXJ0RGF0ZSI6IjIwMTctMTEtMTNUMDA6MDA6MDBaIiwiRW5kRGF0ZSI6IjIwMTgtMDEtMDVUMjM6NTk6MDBaIiwiUGVyY2VudGFnZUNvbXBsZXRlIjpudWxsLCJTdHlsZSI6eyIkaWQiOiIyNzQiLCJTaGFwZSI6MCwiU2hhcGVUaGlja25lc3MiOjEsIkR1cmF0aW9uRm9ybWF0IjowLCJJbmNsdWRlTm9uV29ya2luZ0RheXNJbkR1cmF0aW9uIjpmYWxzZSwiUGVyY2VudGFnZUNvbXBsZXRlU3R5bGUiOnsiJGlkIjoiMjc1IiwiRm9udFNldHRpbmdzIjp7IiRpZCI6IjI3NiIsIkZvbnRTaXplIjoxMCwiRm9udE5hbWUiOiJDYWxpYnJpIiwiSXNCb2xkIjpmYWxzZSwiSXNJdGFsaWMiOmZhbHNlLCJJc1VuZGVybGluZWQiOmZhbHNlLCJQYXJlbnRTdHlsZSI6bnVsbH0sIkF1dG9TaXplIjowLCJGb3JlZ3JvdW5kIjp7IiRpZCI6IjI3Ny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zgiLCJMaW5lQ29sb3IiOm51bGwsIkxpbmVXZWlnaHQiOjAuMCwiTGluZVR5cGUiOjAsIlBhcmVudFN0eWxlIjpudWxsfSwiUGFyZW50U3R5bGUiOm51bGx9LCJEdXJhdGlvblN0eWxlIjp7IiRpZCI6IjI3OSIsIkZvbnRTZXR0aW5ncyI6eyIkaWQiOiIyODAiLCJGb250U2l6ZSI6MTAsIkZvbnROYW1lIjoiQ2FsaWJyaSIsIklzQm9sZCI6ZmFsc2UsIklzSXRhbGljIjpmYWxzZSwiSXNVbmRlcmxpbmVkIjpmYWxzZSwiUGFyZW50U3R5bGUiOm51bGx9LCJBdXRvU2l6ZSI6MCwiRm9yZWdyb3VuZCI6eyIkaWQiOiIyODE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gyIiwiTGluZUNvbG9yIjpudWxsLCJMaW5lV2VpZ2h0IjowLjAsIkxpbmVUeXBlIjowLCJQYXJlbnRTdHlsZSI6bnVsbH0sIlBhcmVudFN0eWxlIjpudWxsfSwiSG9yaXpvbnRhbENvbm5lY3RvclN0eWxlIjp7IiRpZCI6IjI4MyIsIkxpbmVDb2xvciI6eyIkcmVmIjoiOTgifSwiTGluZVdlaWdodCI6MS4wLCJMaW5lVHlwZSI6MCwiUGFyZW50U3R5bGUiOm51bGx9LCJWZXJ0aWNhbENvbm5lY3RvclN0eWxlIjp7IiRpZCI6IjI4NC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jg1IiwiTWFyZ2luIjp7IiRyZWYiOiIxMDQifSwiUGFkZGluZyI6eyIkcmVmIjoiMTA1In0sIkJhY2tncm91bmQiOnsiJGlkIjoiMjg2IiwiQ29sb3IiOnsiJGlkIjoiMjg3IiwiQSI6MjU1LCJSIjoyMSwiRyI6MTE2LCJCIjoxNjh9fSwiSXNWaXNpYmxlIjp0cnVlLCJXaWR0aCI6MC4wLCJIZWlnaHQiOjE2LjAsIkJvcmRlclN0eWxlIjp7IiRpZCI6IjI4OCIsIkxpbmVDb2xvciI6eyIkcmVmIjoiMTA5In0sIkxpbmVXZWlnaHQiOjAuMCwiTGluZVR5cGUiOjAsIlBhcmVudFN0eWxlIjpudWxsfSwiUGFyZW50U3R5bGUiOm51bGx9LCJUaXRsZVN0eWxlIjp7IiRpZCI6IjI4OSIsIkZvbnRTZXR0aW5ncyI6eyIkaWQiOiIyOTAiLCJGb250U2l6ZSI6MTEsIkZvbnROYW1lIjoiQ2FsaWJyaSIsIklzQm9sZCI6dHJ1ZSwiSXNJdGFsaWMiOmZhbHNlLCJJc1VuZGVybGluZWQiOmZhbHNlLCJQYXJlbnRTdHlsZSI6bnVsbH0sIkF1dG9TaXplIjowLCJGb3JlZ3JvdW5kIjp7IiRpZCI6IjI5MSIsIkNvbG9yIjp7IiRyZWYiOiIxMTQifX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jkyIiwiTGluZUNvbG9yIjpudWxsLCJMaW5lV2VpZ2h0IjowLjAsIkxpbmVUeXBlIjowLCJQYXJlbnRTdHlsZSI6bnVsbH0sIlBhcmVudFN0eWxlIjpudWxsfSwiRGF0ZVN0eWxlIjp7IiRpZCI6IjI5MyIsIkZvbnRTZXR0aW5ncyI6eyIkaWQiOiIyOTQiLCJGb250U2l6ZSI6MTAsIkZvbnROYW1lIjoiQ2FsaWJyaSIsIklzQm9sZCI6ZmFsc2UsIklzSXRhbGljIjpmYWxzZSwiSXNVbmRlcmxpbmVkIjpmYWxzZSwiUGFyZW50U3R5bGUiOm51bGx9LCJBdXRvU2l6ZSI6MCwiRm9yZWdyb3VuZCI6eyIkaWQiOiIyOTU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5NiIsIkxpbmVDb2xvciI6bnVsbCwiTGluZVdlaWdodCI6MC4wLCJMaW5lVHlwZSI6MCwiUGFyZW50U3R5bGUiOm51bGx9LCJQYXJlbnRTdHlsZSI6bnVsbH0sIkRhdGVGb3JtYXQiOnsiJHJlZiI6IjEyNSJ9LCJJc1Zpc2libGUiOnRydWUsIlBhcmVudFN0eWxlIjpudWxsfSwiSW5kZXgiOjYsIlNtYXJ0RHVyYXRpb25BY3RpdmF0ZWQiOmZhbHNlLCJEYXRlRm9ybWF0Ijp7IiRyZWYiOiIxMjUifSwiSWQiOiIxODRjMDUyNi1lNjJmLTRlMTYtYjM0OC1lMmY1Njc1NDlkMmUiLCJJbXBvcnRJZCI6bnVsbCwiVGl0bGUiOiJTb3VyY2luZywgTGVnYWwgU09XIFJldmlldywgTmVnb3RpYXRpb24iLCJOb3RlIjpudWxsLCJIeXBlcmxpbmsiOm51bGwsIklzQ2hhbmdlZCI6ZmFsc2UsIklzTmV3IjpmYWxzZX0seyIkaWQiOiIyOTciLCJHcm91cE5hbWUiOm51bGwsIlN0YXJ0RGF0ZSI6IjIwMTgtMDEtMDhUMDA6MDA6MDBaIiwiRW5kRGF0ZSI6IjIwMTgtMDItMTJUMjM6NTk6MDBaIiwiUGVyY2VudGFnZUNvbXBsZXRlIjpudWxsLCJTdHlsZSI6eyIkaWQiOiIyOTgiLCJTaGFwZSI6MCwiU2hhcGVUaGlja25lc3MiOjEsIkR1cmF0aW9uRm9ybWF0IjowLCJJbmNsdWRlTm9uV29ya2luZ0RheXNJbkR1cmF0aW9uIjpmYWxzZSwiUGVyY2VudGFnZUNvbXBsZXRlU3R5bGUiOnsiJGlkIjoiMjk5IiwiRm9udFNldHRpbmdzIjp7IiRpZCI6IjMwMCIsIkZvbnRTaXplIjoxMCwiRm9udE5hbWUiOiJDYWxpYnJpIiwiSXNCb2xkIjpmYWxzZSwiSXNJdGFsaWMiOmZhbHNlLCJJc1VuZGVybGluZWQiOmZhbHNlLCJQYXJlbnRTdHlsZSI6bnVsbH0sIkF1dG9TaXplIjowLCJGb3JlZ3JvdW5kIjp7IiRpZCI6IjMwMS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MDIiLCJMaW5lQ29sb3IiOm51bGwsIkxpbmVXZWlnaHQiOjAuMCwiTGluZVR5cGUiOjAsIlBhcmVudFN0eWxlIjpudWxsfSwiUGFyZW50U3R5bGUiOm51bGx9LCJEdXJhdGlvblN0eWxlIjp7IiRpZCI6IjMwMyIsIkZvbnRTZXR0aW5ncyI6eyIkaWQiOiIzMDQiLCJGb250U2l6ZSI6MTAsIkZvbnROYW1lIjoiQ2FsaWJyaSIsIklzQm9sZCI6ZmFsc2UsIklzSXRhbGljIjpmYWxzZSwiSXNVbmRlcmxpbmVkIjpmYWxzZSwiUGFyZW50U3R5bGUiOm51bGx9LCJBdXRvU2l6ZSI6MCwiRm9yZWdyb3VuZCI6eyIkaWQiOiIzMDU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zA2IiwiTGluZUNvbG9yIjpudWxsLCJMaW5lV2VpZ2h0IjowLjAsIkxpbmVUeXBlIjowLCJQYXJlbnRTdHlsZSI6bnVsbH0sIlBhcmVudFN0eWxlIjpudWxsfSwiSG9yaXpvbnRhbENvbm5lY3RvclN0eWxlIjp7IiRpZCI6IjMwNyIsIkxpbmVDb2xvciI6eyIkcmVmIjoiOTgifSwiTGluZVdlaWdodCI6MS4wLCJMaW5lVHlwZSI6MCwiUGFyZW50U3R5bGUiOm51bGx9LCJWZXJ0aWNhbENvbm5lY3RvclN0eWxlIjp7IiRpZCI6IjMwOC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A5IiwiTWFyZ2luIjp7IiRyZWYiOiIxMDQifSwiUGFkZGluZyI6eyIkcmVmIjoiMTA1In0sIkJhY2tncm91bmQiOnsiJGlkIjoiMzEwIiwiQ29sb3IiOnsiJGlkIjoiMzExIiwiQSI6MjU1LCJSIjoyMSwiRyI6MTE2LCJCIjoxNjh9fSwiSXNWaXNpYmxlIjp0cnVlLCJXaWR0aCI6MC4wLCJIZWlnaHQiOjE2LjAsIkJvcmRlclN0eWxlIjp7IiRpZCI6IjMxMiIsIkxpbmVDb2xvciI6eyIkcmVmIjoiMTA5In0sIkxpbmVXZWlnaHQiOjAuMCwiTGluZVR5cGUiOjAsIlBhcmVudFN0eWxlIjpudWxsfSwiUGFyZW50U3R5bGUiOm51bGx9LCJUaXRsZVN0eWxlIjp7IiRpZCI6IjMxMyIsIkZvbnRTZXR0aW5ncyI6eyIkaWQiOiIzMTQiLCJGb250U2l6ZSI6MTEsIkZvbnROYW1lIjoiQ2FsaWJyaSIsIklzQm9sZCI6dHJ1ZSwiSXNJdGFsaWMiOmZhbHNlLCJJc1VuZGVybGluZWQiOmZhbHNlLCJQYXJlbnRTdHlsZSI6bnVsbH0sIkF1dG9TaXplIjowLCJGb3JlZ3JvdW5kIjp7IiRpZCI6IjMxNSIsIkNvbG9yIjp7IiRyZWYiOiIxMTQifX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zE2IiwiTGluZUNvbG9yIjpudWxsLCJMaW5lV2VpZ2h0IjowLjAsIkxpbmVUeXBlIjowLCJQYXJlbnRTdHlsZSI6bnVsbH0sIlBhcmVudFN0eWxlIjpudWxsfSwiRGF0ZVN0eWxlIjp7IiRpZCI6IjMxNyIsIkZvbnRTZXR0aW5ncyI6eyIkaWQiOiIzMTgiLCJGb250U2l6ZSI6MTAsIkZvbnROYW1lIjoiQ2FsaWJyaSIsIklzQm9sZCI6ZmFsc2UsIklzSXRhbGljIjpmYWxzZSwiSXNVbmRlcmxpbmVkIjpmYWxzZSwiUGFyZW50U3R5bGUiOm51bGx9LCJBdXRvU2l6ZSI6MCwiRm9yZWdyb3VuZCI6eyIkaWQiOiIzMTk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MyMC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JhMDU5MWRlOC1lMjlkLTRlNDYtOThiNC1jMWYxZWJhZmI2MDIiLCJJbXBvcnRJZCI6bnVsbCwiVGl0bGUiOiJDb2xsZWN0IERvY3VtZW50YXRpb24iLCJOb3RlIjpudWxsLCJIeXBlcmxpbmsiOm51bGwsIklzQ2hhbmdlZCI6ZmFsc2UsIklzTmV3IjpmYWxzZX0seyIkaWQiOiIzMjEiLCJHcm91cE5hbWUiOm51bGwsIlN0YXJ0RGF0ZSI6IjIwMTgtMDItMTJUMDA6MDA6MDBaIiwiRW5kRGF0ZSI6IjIwMTgtMDItMTZUMjM6NTk6MDBaIiwiUGVyY2VudGFnZUNvbXBsZXRlIjpudWxsLCJTdHlsZSI6eyIkaWQiOiIzMjIiLCJTaGFwZSI6MCwiU2hhcGVUaGlja25lc3MiOjEsIkR1cmF0aW9uRm9ybWF0IjowLCJJbmNsdWRlTm9uV29ya2luZ0RheXNJbkR1cmF0aW9uIjpmYWxzZSwiUGVyY2VudGFnZUNvbXBsZXRlU3R5bGUiOnsiJGlkIjoiMzIzIiwiRm9udFNldHRpbmdzIjp7IiRpZCI6IjMyNCIsIkZvbnRTaXplIjoxMCwiRm9udE5hbWUiOiJDYWxpYnJpIiwiSXNCb2xkIjpmYWxzZSwiSXNJdGFsaWMiOmZhbHNlLCJJc1VuZGVybGluZWQiOmZhbHNlLCJQYXJlbnRTdHlsZSI6bnVsbH0sIkF1dG9TaXplIjowLCJGb3JlZ3JvdW5kIjp7IiRpZCI6IjMyNS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MjYiLCJMaW5lQ29sb3IiOm51bGwsIkxpbmVXZWlnaHQiOjAuMCwiTGluZVR5cGUiOjAsIlBhcmVudFN0eWxlIjpudWxsfSwiUGFyZW50U3R5bGUiOm51bGx9LCJEdXJhdGlvblN0eWxlIjp7IiRpZCI6IjMyNyIsIkZvbnRTZXR0aW5ncyI6eyIkaWQiOiIzMjgiLCJGb250U2l6ZSI6MTAsIkZvbnROYW1lIjoiQ2FsaWJyaSIsIklzQm9sZCI6ZmFsc2UsIklzSXRhbGljIjpmYWxzZSwiSXNVbmRlcmxpbmVkIjpmYWxzZSwiUGFyZW50U3R5bGUiOm51bGx9LCJBdXRvU2l6ZSI6MCwiRm9yZWdyb3VuZCI6eyIkaWQiOiIzMjk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zMwIiwiTGluZUNvbG9yIjpudWxsLCJMaW5lV2VpZ2h0IjowLjAsIkxpbmVUeXBlIjowLCJQYXJlbnRTdHlsZSI6bnVsbH0sIlBhcmVudFN0eWxlIjpudWxsfSwiSG9yaXpvbnRhbENvbm5lY3RvclN0eWxlIjp7IiRpZCI6IjMzMSIsIkxpbmVDb2xvciI6eyIkcmVmIjoiOTgifSwiTGluZVdlaWdodCI6MS4wLCJMaW5lVHlwZSI6MCwiUGFyZW50U3R5bGUiOm51bGx9LCJWZXJ0aWNhbENvbm5lY3RvclN0eWxlIjp7IiRpZCI6IjMzMiIsIkxpbmVDb2xvciI6eyIkcmVmIjoiMTAxIn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zMzIiwiTWFyZ2luIjp7IiRyZWYiOiIxMDQifSwiUGFkZGluZyI6eyIkcmVmIjoiMTA1In0sIkJhY2tncm91bmQiOnsiJGlkIjoiMzM0IiwiQ29sb3IiOnsiJGlkIjoiMzM1IiwiQSI6MjU1LCJSIjoyMSwiRyI6MTE2LCJCIjoxNjh9fSwiSXNWaXNpYmxlIjp0cnVlLCJXaWR0aCI6MC4wLCJIZWlnaHQiOjE2LjAsIkJvcmRlclN0eWxlIjp7IiRpZCI6IjMzNiIsIkxpbmVDb2xvciI6eyIkcmVmIjoiMTA5In0sIkxpbmVXZWlnaHQiOjAuMCwiTGluZVR5cGUiOjAsIlBhcmVudFN0eWxlIjpudWxsfSwiUGFyZW50U3R5bGUiOm51bGx9LCJUaXRsZVN0eWxlIjp7IiRpZCI6IjMzNyIsIkZvbnRTZXR0aW5ncyI6eyIkaWQiOiIzMzgiLCJGb250U2l6ZSI6MTEsIkZvbnROYW1lIjoiQ2FsaWJyaSIsIklzQm9sZCI6dHJ1ZSwiSXNJdGFsaWMiOmZhbHNlLCJJc1VuZGVybGluZWQiOmZhbHNlLCJQYXJlbnRTdHlsZSI6bnVsbH0sIkF1dG9TaXplIjowLCJGb3JlZ3JvdW5kIjp7IiRpZCI6IjMzOSIsIkNvbG9yIjp7IiRyZWYiOiIxMTQifX0sIk1heFdpZHRoIjo3M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zQwIiwiTGluZUNvbG9yIjpudWxsLCJMaW5lV2VpZ2h0IjowLjAsIkxpbmVUeXBlIjowLCJQYXJlbnRTdHlsZSI6bnVsbH0sIlBhcmVudFN0eWxlIjpudWxsfSwiRGF0ZVN0eWxlIjp7IiRpZCI6IjM0MSIsIkZvbnRTZXR0aW5ncyI6eyIkaWQiOiIzNDIiLCJGb250U2l6ZSI6MTAsIkZvbnROYW1lIjoiQ2FsaWJyaSIsIklzQm9sZCI6ZmFsc2UsIklzSXRhbGljIjpmYWxzZSwiSXNVbmRlcmxpbmVkIjpmYWxzZSwiUGFyZW50U3R5bGUiOm51bGx9LCJBdXRvU2l6ZSI6MCwiRm9yZWdyb3VuZCI6eyIkaWQiOiIzNDM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M0NCIsIkxpbmVDb2xvciI6bnVsbCwiTGluZVdlaWdodCI6MC4wLCJMaW5lVHlwZSI6MCwiUGFyZW50U3R5bGUiOm51bGx9LCJQYXJlbnRTdHlsZSI6bnVsbH0sIkRhdGVGb3JtYXQiOnsiJHJlZiI6IjEyNSJ9LCJJc1Zpc2libGUiOnRydWUsIlBhcmVudFN0eWxlIjpudWxsfSwiSW5kZXgiOjksIlNtYXJ0RHVyYXRpb25BY3RpdmF0ZWQiOmZhbHNlLCJEYXRlRm9ybWF0Ijp7IiRyZWYiOiIxMjUifSwiSWQiOiJhZjRmNzkyYy1mMjU0LTQ2ZGQtYjgyZS04YzFiYzZhOGY4NDQiLCJJbXBvcnRJZCI6bnVsbCwiVGl0bGUiOiJDb25kdWN0IE9uc2l0ZSBJbnRlcnZpZXdzIiwiTm90ZSI6bnVsbCwiSHlwZXJsaW5rIjpudWxsLCJJc0NoYW5nZWQiOmZhbHNlLCJJc05ldyI6ZmFsc2V9LHsiJGlkIjoiMzQ1IiwiR3JvdXBOYW1lIjpudWxsLCJTdGFydERhdGUiOiIyMDE4LTAyLTE2VDAwOjAwOjAwWiIsIkVuZERhdGUiOiIyMDE4LTAzLTMwVDIzOjU5OjAwWiIsIlBlcmNlbnRhZ2VDb21wbGV0ZSI6bnVsbCwiU3R5bGUiOnsiJGlkIjoiMzQ2IiwiU2hhcGUiOjAsIlNoYXBlVGhpY2tuZXNzIjoxLCJEdXJhdGlvbkZvcm1hdCI6MCwiSW5jbHVkZU5vbldvcmtpbmdEYXlzSW5EdXJhdGlvbiI6ZmFsc2UsIlBlcmNlbnRhZ2VDb21wbGV0ZVN0eWxlIjp7IiRpZCI6IjM0NyIsIkZvbnRTZXR0aW5ncyI6eyIkaWQiOiIzNDgiLCJGb250U2l6ZSI6MTAsIkZvbnROYW1lIjoiQ2FsaWJyaSIsIklzQm9sZCI6ZmFsc2UsIklzSXRhbGljIjpmYWxzZSwiSXNVbmRlcmxpbmVkIjpmYWxzZSwiUGFyZW50U3R5bGUiOm51bGx9LCJBdXRvU2l6ZSI6MCwiRm9yZWdyb3VuZCI6eyIkaWQiOiIzNDkiLCJDb2xvciI6eyIkcmVmIjoiODYifX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zUwIiwiTGluZUNvbG9yIjpudWxsLCJMaW5lV2VpZ2h0IjowLjAsIkxpbmVUeXBlIjowLCJQYXJlbnRTdHlsZSI6bnVsbH0sIlBhcmVudFN0eWxlIjpudWxsfSwiRHVyYXRpb25TdHlsZSI6eyIkaWQiOiIzNTEiLCJGb250U2V0dGluZ3MiOnsiJGlkIjoiMzUyIiwiRm9udFNpemUiOjEwLCJGb250TmFtZSI6IkNhbGlicmkiLCJJc0JvbGQiOmZhbHNlLCJJc0l0YWxpYyI6ZmFsc2UsIklzVW5kZXJsaW5lZCI6ZmFsc2UsIlBhcmVudFN0eWxlIjpudWxsfSwiQXV0b1NpemUiOjAsIkZvcmVncm91bmQiOnsiJGlkIjoiMzUzIiwiQ29sb3IiOnsiJHJlZiI6IjkzIn1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M1NCIsIkxpbmVDb2xvciI6bnVsbCwiTGluZVdlaWdodCI6MC4wLCJMaW5lVHlwZSI6MCwiUGFyZW50U3R5bGUiOm51bGx9LCJQYXJlbnRTdHlsZSI6bnVsbH0sIkhvcml6b250YWxDb25uZWN0b3JTdHlsZSI6eyIkaWQiOiIzNTUiLCJMaW5lQ29sb3IiOnsiJHJlZiI6Ijk4In0sIkxpbmVXZWlnaHQiOjEuMCwiTGluZVR5cGUiOjAsIlBhcmVudFN0eWxlIjpudWxsfSwiVmVydGljYWxDb25uZWN0b3JTdHlsZSI6eyIkaWQiOiIzNTYiLCJMaW5lQ29sb3IiOnsiJHJlZiI6IjEwMSJ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M1NyIsIk1hcmdpbiI6eyIkcmVmIjoiMTA0In0sIlBhZGRpbmciOnsiJHJlZiI6IjEwNSJ9LCJCYWNrZ3JvdW5kIjp7IiRpZCI6IjM1OCIsIkNvbG9yIjp7IiRpZCI6IjM1OSIsIkEiOjI1NSwiUiI6MjEsIkciOjExNiwiQiI6MTY4fX0sIklzVmlzaWJsZSI6dHJ1ZSwiV2lkdGgiOjAuMCwiSGVpZ2h0IjoxNi4wLCJCb3JkZXJTdHlsZSI6eyIkaWQiOiIzNjAiLCJMaW5lQ29sb3IiOnsiJHJlZiI6IjEwOSJ9LCJMaW5lV2VpZ2h0IjowLjAsIkxpbmVUeXBlIjowLCJQYXJlbnRTdHlsZSI6bnVsbH0sIlBhcmVudFN0eWxlIjpudWxsfSwiVGl0bGVTdHlsZSI6eyIkaWQiOiIzNjEiLCJGb250U2V0dGluZ3MiOnsiJGlkIjoiMzYyIiwiRm9udFNpemUiOjExLCJGb250TmFtZSI6IkNhbGlicmkiLCJJc0JvbGQiOnRydWUsIklzSXRhbGljIjpmYWxzZSwiSXNVbmRlcmxpbmVkIjpmYWxzZSwiUGFyZW50U3R5bGUiOm51bGx9LCJBdXRvU2l6ZSI6MCwiRm9yZWdyb3VuZCI6eyIkaWQiOiIzNjMiLCJDb2xvciI6eyIkcmVmIjoiMTE0In19LCJNYXhXaWR0aCI6OTYwLjAsIk1heEhlaWdodCI6IkluZmluaXR5IiwiU21hcnRGb3JlZ3JvdW5kSXNBY3RpdmUiOmZhbHNlLCJIb3Jpem9udGFsQWxpZ25tZW50IjoxLCJWZXJ0aWNhbEFsaWdubWVudCI6MCwiU21hcnRGb3JlZ3JvdW5kIjpudWxsLCJNYXJnaW4iOnsiJHJlZiI6IjExNSJ9LCJQYWRkaW5nIjp7IiRyZWYiOiIxMTYifSwiQmFja2dyb3VuZCI6eyIkcmVmIjoiMTE3In0sIklzVmlzaWJsZSI6dHJ1ZSwiV2lkdGgiOjAuMCwiSGVpZ2h0IjowLjAsIkJvcmRlclN0eWxlIjp7IiRpZCI6IjM2NCIsIkxpbmVDb2xvciI6bnVsbCwiTGluZVdlaWdodCI6MC4wLCJMaW5lVHlwZSI6MCwiUGFyZW50U3R5bGUiOm51bGx9LCJQYXJlbnRTdHlsZSI6bnVsbH0sIkRhdGVTdHlsZSI6eyIkaWQiOiIzNjUiLCJGb250U2V0dGluZ3MiOnsiJGlkIjoiMzY2IiwiRm9udFNpemUiOjEwLCJGb250TmFtZSI6IkNhbGlicmkiLCJJc0JvbGQiOmZhbHNlLCJJc0l0YWxpYyI6ZmFsc2UsIklzVW5kZXJsaW5lZCI6ZmFsc2UsIlBhcmVudFN0eWxlIjpudWxsfSwiQXV0b1NpemUiOjAsIkZvcmVncm91bmQiOnsiJGlkIjoiMzY3IiwiQ29sb3IiOnsiJHJlZiI6IjEyMSJ9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zNjgiLCJMaW5lQ29sb3IiOm51bGwsIkxpbmVXZWlnaHQiOjAuMCwiTGluZVR5cGUiOjAsIlBhcmVudFN0eWxlIjpudWxsfSwiUGFyZW50U3R5bGUiOm51bGx9LCJEYXRlRm9ybWF0Ijp7IiRyZWYiOiIxMjUifSwiSXNWaXNpYmxlIjp0cnVlLCJQYXJlbnRTdHlsZSI6bnVsbH0sIkluZGV4IjoxMCwiU21hcnREdXJhdGlvbkFjdGl2YXRlZCI6ZmFsc2UsIkRhdGVGb3JtYXQiOnsiJHJlZiI6IjEyNSJ9LCJJZCI6IjA2NWUxYzAzLTViYzItNGUzZS1iNjQ5LWNiZTU4ODJmNGZlOSIsIkltcG9ydElkIjpudWxsLCJUaXRsZSI6IkFuYWx5c2lzLCBBc3Nlc3NtZW50IiwiTm90ZSI6bnVsbCwiSHlwZXJsaW5rIjpudWxsLCJJc0NoYW5nZWQiOmZhbHNlLCJJc05ldyI6ZmFsc2V9XSwiTXNQcm9qZWN0SXRlbXNUcmVlIjp7IiRpZCI6IjM2OSIsIlJvb3QiOnsiSW1wb3J0SWQiOm51bGwsIklzSW1wb3J0ZWQiOmZhbHNlLCJDaGlsZHJlbiI6W119fSwiTWV0YWRhdGEiOnsiJGlkIjoiMzcwIn0sIlNldHRpbmdzIjp7IiRpZCI6IjM3MSIsIkltcGFPcHRpb25zIjp7IiRpZCI6IjM3MiIsIkxlZnRUb1JpZ2h0IjpmYWxzZSwiUGF5bG9hZE9wdGlvbnMiOjJ9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mYWxzZSwiU21hcnRUaW1lbGluZVRhc2tQZXJjZW50YWdlRml0IjpmYWxzZX0sIklzTmV3Ijp0cnVlLCJJbXBvcnRUeXBlIjowLCJGaWxlUGF0aCI6bnVsbCwiVGltZUNvbmZpZ3VyYXRpb24iOnsiJGlkIjoiMzczIiwiVXNlVGltZSI6ZmFsc2UsIldvcmtEYXlTdGFydCI6IjAwOjAwOjAwIiwiV29ya0RheUVuZCI6IjIzOjU5OjAwIn0sIkxhc3RVc2VkVGVtcGxhdGVJZCI6Ijk1ZmJmMGY3LWNhNmMtNGJiOS1hZTc4LTFhYWYyY2E5NjBlYiJ9"/>
  <p:tag name="__MASTER" val="__part_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cyn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66E"/>
      </a:accent1>
      <a:accent2>
        <a:srgbClr val="000000"/>
      </a:accent2>
      <a:accent3>
        <a:srgbClr val="4CAF50"/>
      </a:accent3>
      <a:accent4>
        <a:srgbClr val="662D8C"/>
      </a:accent4>
      <a:accent5>
        <a:srgbClr val="F44336"/>
      </a:accent5>
      <a:accent6>
        <a:srgbClr val="F79646"/>
      </a:accent6>
      <a:hlink>
        <a:srgbClr val="00ACDC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00ACDC"/>
      </a:dk2>
      <a:lt2>
        <a:srgbClr val="EEECE1"/>
      </a:lt2>
      <a:accent1>
        <a:srgbClr val="00566E"/>
      </a:accent1>
      <a:accent2>
        <a:srgbClr val="015786"/>
      </a:accent2>
      <a:accent3>
        <a:srgbClr val="4CAF50"/>
      </a:accent3>
      <a:accent4>
        <a:srgbClr val="662D8C"/>
      </a:accent4>
      <a:accent5>
        <a:srgbClr val="F44336"/>
      </a:accent5>
      <a:accent6>
        <a:srgbClr val="FAA61A"/>
      </a:accent6>
      <a:hlink>
        <a:srgbClr val="00ACDC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accent2"/>
          </a:solidFill>
          <a:headEnd type="none" w="med" len="med"/>
          <a:tailEnd type="oval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50000"/>
              <a:lumOff val="50000"/>
            </a:schemeClr>
          </a:solidFill>
          <a:prstDash val="solid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7622</TotalTime>
  <Words>957</Words>
  <Application>Microsoft Office PowerPoint</Application>
  <PresentationFormat>Widescreen</PresentationFormat>
  <Paragraphs>206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2_Office Theme</vt:lpstr>
      <vt:lpstr>PowerPoint Presentation</vt:lpstr>
      <vt:lpstr>Readme: Slides Guidelines </vt:lpstr>
      <vt:lpstr>Agenda</vt:lpstr>
      <vt:lpstr>Cyber Security Strategy </vt:lpstr>
      <vt:lpstr>NIST CSF  Deep Dive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Dori Harpaz</cp:lastModifiedBy>
  <cp:revision>45</cp:revision>
  <dcterms:created xsi:type="dcterms:W3CDTF">2019-06-05T11:24:49Z</dcterms:created>
  <dcterms:modified xsi:type="dcterms:W3CDTF">2020-01-13T12:39:28Z</dcterms:modified>
</cp:coreProperties>
</file>